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27" autoAdjust="0"/>
    <p:restoredTop sz="94238" autoAdjust="0"/>
  </p:normalViewPr>
  <p:slideViewPr>
    <p:cSldViewPr snapToGrid="0">
      <p:cViewPr>
        <p:scale>
          <a:sx n="100" d="100"/>
          <a:sy n="100" d="100"/>
        </p:scale>
        <p:origin x="58" y="3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E94EC6-8ED0-395F-3A3A-E272073191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6609977-6F95-8431-AAF2-D95DF9147C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DBD5336-93AC-5C23-0EF5-EC7860E26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237E1-C9F0-4403-8E9F-75157A978899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473DAE5-E392-6B27-8956-21133AD6D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85D850-6168-3E1B-26BB-A4190B874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1A0FD-C25A-482B-A896-F1C09AF72F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4247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5A5AF5-5AB3-325E-AADB-5A02239B1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852F234-0922-B363-4A0E-0687511A33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1A631D0-1B7F-699D-7CCC-4FC6B2508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237E1-C9F0-4403-8E9F-75157A978899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3D3C121-3484-4F70-FA06-1E607439D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301DDE6-EA81-2E14-8B56-7B5DBFAC8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1A0FD-C25A-482B-A896-F1C09AF72F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9277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4D0E46B-E81B-6D83-7BAA-5615027E8F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5E9292E-713B-127E-ACCF-14BC5627E0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D2333DE-E4AD-677D-2C0A-52F39D454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237E1-C9F0-4403-8E9F-75157A978899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B763B48-068B-C926-ACC6-53293A9C3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F8CE33C-0A48-2C31-828E-80940A43F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1A0FD-C25A-482B-A896-F1C09AF72F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8140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ECBC18-979C-3577-A8FC-7BC517EF3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F6F202F-685E-2919-5DF8-FE46B48956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1C5BBC-3FC4-DC29-6250-8DD88350C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237E1-C9F0-4403-8E9F-75157A978899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164D98E-BB1D-741A-CC17-A61165C91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122A533-BEEF-3161-A544-CA5F983B8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1A0FD-C25A-482B-A896-F1C09AF72F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586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E7BFC6-2F60-CC1D-DA16-DC78C7BFB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CEA2FEA-6EAC-9DE9-AF63-DC5A2DFC95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239797-AC53-022A-DC4C-8437B6A4C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237E1-C9F0-4403-8E9F-75157A978899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05FFB36-C7C8-9680-A74E-52E02EDC9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3F9BAB1-0BC3-B824-C7DA-D3D3B25E7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1A0FD-C25A-482B-A896-F1C09AF72F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6291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4B9EB5-F2DE-90D1-2FD7-D1E7EF20F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772E4E1-0D1B-39AF-12AE-5831B5A592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40B2D69-1DDB-5DD8-E1E5-19C4C9D9CB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7A20116-BCCF-ADF5-3A25-6BA0A82C2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237E1-C9F0-4403-8E9F-75157A978899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C0C9957-4FFF-CB8F-CAE4-639F86545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2ECBC40-2AEF-5DA2-F107-DC583FC6E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1A0FD-C25A-482B-A896-F1C09AF72F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1635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2AA7B3-0A19-10F7-A199-DC21B4081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32ACDAA-A075-F20F-4BD2-E81643F4A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FF6FE2B-CC2C-B203-DECC-206FDF38EF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72F9898-936C-D3EA-101B-2772CE875B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2C66C4D-0B03-0DC4-F396-28384E8CA3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A6B94E3-B01C-0509-1567-059498A71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237E1-C9F0-4403-8E9F-75157A978899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64E0870-9221-C3D3-F47D-4788FD045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1BE9D54-1DDF-07B7-BEB3-E95099EA0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1A0FD-C25A-482B-A896-F1C09AF72F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2128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EF10AB-5594-5B08-01FE-282855CA9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CBF4BB8-73B1-9352-2A84-93637F141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237E1-C9F0-4403-8E9F-75157A978899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19125C3-CDBC-E9A3-7CA5-7F9616F2F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517EC8B-5823-A01B-83D5-6EA05B05C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1A0FD-C25A-482B-A896-F1C09AF72F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2230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03D3E48-C9F9-6E66-55D2-D5B93FCA9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237E1-C9F0-4403-8E9F-75157A978899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E7BBDC3-D986-01E9-9676-D58F733FD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4841AEA-61E4-6D74-4A5F-88345A564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1A0FD-C25A-482B-A896-F1C09AF72F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3221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E978DF-C707-FAD0-BB84-C20C3202B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EDEB51B-E923-ACDC-D8AC-BCF180B3B1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882B212-8820-EFC2-8688-AC4EF2DD7B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F5113C8-8BAE-E2D2-A430-256CC601E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237E1-C9F0-4403-8E9F-75157A978899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5293F9F-8191-2542-F8E4-844B6FBB1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FC84168-D3F9-6BDF-B345-13A5DFB4F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1A0FD-C25A-482B-A896-F1C09AF72F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7108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03D1CF-EAAE-0456-FBDF-2977A5840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21EEF39-4F4A-15E0-6B20-2E12499C0B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28D66EF-5422-87A2-B20B-ED737AF63A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9F54A2-D914-4C47-86DC-33399C5D5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237E1-C9F0-4403-8E9F-75157A978899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AF8CC51-6C16-53C9-2493-47F4DCAA0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5CCC1CB-16C3-52C7-4024-1C7F4CBD1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1A0FD-C25A-482B-A896-F1C09AF72F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69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7C48E18-998F-4749-2AFE-8EB1DE042E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386DFE2-3771-5C53-FC89-D6FAFF8928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934E1C-1644-E77B-68B8-053779A5EC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6237E1-C9F0-4403-8E9F-75157A978899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6BD8F58-719B-1843-A193-72F5756D55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64D1374-4C02-01E9-A1FC-2A04AF5011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1A0FD-C25A-482B-A896-F1C09AF72F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65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2CD69688-CDDD-1A54-7BDD-88D711D61A21}"/>
              </a:ext>
            </a:extLst>
          </p:cNvPr>
          <p:cNvGrpSpPr/>
          <p:nvPr/>
        </p:nvGrpSpPr>
        <p:grpSpPr>
          <a:xfrm>
            <a:off x="922542" y="-597"/>
            <a:ext cx="4360105" cy="1118382"/>
            <a:chOff x="148823" y="0"/>
            <a:chExt cx="4360105" cy="1118382"/>
          </a:xfrm>
        </p:grpSpPr>
        <p:pic>
          <p:nvPicPr>
            <p:cNvPr id="39" name="図 38"/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8823" y="0"/>
              <a:ext cx="4360105" cy="1118382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" name="テキスト ボックス 4"/>
            <p:cNvSpPr txBox="1"/>
            <p:nvPr/>
          </p:nvSpPr>
          <p:spPr>
            <a:xfrm>
              <a:off x="1112883" y="292533"/>
              <a:ext cx="2714205" cy="39055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938" b="1" spc="35" dirty="0">
                  <a:ln w="9525" cmpd="sng">
                    <a:solidFill>
                      <a:schemeClr val="tx1"/>
                    </a:solidFill>
                    <a:prstDash val="solid"/>
                  </a:ln>
                  <a:solidFill>
                    <a:srgbClr val="70AD47">
                      <a:tint val="1000"/>
                    </a:srgbClr>
                  </a:solidFill>
                  <a:effectLst>
                    <a:glow rad="38100">
                      <a:schemeClr val="accent1">
                        <a:alpha val="40000"/>
                      </a:schemeClr>
                    </a:glow>
                  </a:effectLst>
                </a:rPr>
                <a:t>ほっとスペース～虹～</a:t>
              </a:r>
            </a:p>
          </p:txBody>
        </p:sp>
      </p:grpSp>
      <p:sp>
        <p:nvSpPr>
          <p:cNvPr id="4" name="テキスト ボックス 3"/>
          <p:cNvSpPr txBox="1"/>
          <p:nvPr/>
        </p:nvSpPr>
        <p:spPr>
          <a:xfrm>
            <a:off x="2040692" y="572520"/>
            <a:ext cx="2185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b="1" dirty="0"/>
              <a:t>発達障害者のための連続講座</a:t>
            </a:r>
          </a:p>
        </p:txBody>
      </p:sp>
      <p:sp>
        <p:nvSpPr>
          <p:cNvPr id="16" name="角丸四角形吹き出し 15"/>
          <p:cNvSpPr/>
          <p:nvPr/>
        </p:nvSpPr>
        <p:spPr>
          <a:xfrm>
            <a:off x="4049828" y="2062955"/>
            <a:ext cx="1250972" cy="518269"/>
          </a:xfrm>
          <a:prstGeom prst="wedgeRoundRectCallout">
            <a:avLst>
              <a:gd name="adj1" fmla="val -66951"/>
              <a:gd name="adj2" fmla="val 15066"/>
              <a:gd name="adj3" fmla="val 16667"/>
            </a:avLst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24923" tIns="24923" rIns="24923" bIns="24923" rtlCol="0" anchor="ctr"/>
          <a:lstStyle/>
          <a:p>
            <a:pPr algn="ctr"/>
            <a:r>
              <a:rPr lang="ja-JP" altLang="en-US" sz="1246" dirty="0"/>
              <a:t>人をほめるのが苦手</a:t>
            </a:r>
            <a:endParaRPr lang="en-US" altLang="ja-JP" sz="1246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061593" y="904560"/>
            <a:ext cx="2514018" cy="2201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31" dirty="0"/>
              <a:t>～～これまでにこんな相談を扱ってきました～～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6F78503-B77A-A3E6-CAE0-661401EE56BA}"/>
              </a:ext>
            </a:extLst>
          </p:cNvPr>
          <p:cNvGrpSpPr/>
          <p:nvPr/>
        </p:nvGrpSpPr>
        <p:grpSpPr>
          <a:xfrm>
            <a:off x="987638" y="1115988"/>
            <a:ext cx="4326907" cy="2291592"/>
            <a:chOff x="3961563" y="1155649"/>
            <a:chExt cx="4326907" cy="2291592"/>
          </a:xfrm>
        </p:grpSpPr>
        <p:pic>
          <p:nvPicPr>
            <p:cNvPr id="1026" name="Picture 2" descr="https://blogger.googleusercontent.com/img/b/R29vZ2xl/AVvXsEhvvxyF6SrIDuJFgvTHqPtht7RhxGDZPT8fI_hWc6-HXBTYk8K1Iit50zu5V-Oz5qymigfwFMGDIGmp6UosAgonQmKbRED3xu_WdutmHWablUFgnDKPtEYHVoo9E6nGRepn3hBbXJ_9ccA/s800/kaigi_shifuku_brainstorming2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98932" y="1837763"/>
              <a:ext cx="1609478" cy="16094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角丸四角形吹き出し 10"/>
            <p:cNvSpPr/>
            <p:nvPr/>
          </p:nvSpPr>
          <p:spPr>
            <a:xfrm>
              <a:off x="6904549" y="2848596"/>
              <a:ext cx="1383921" cy="553908"/>
            </a:xfrm>
            <a:prstGeom prst="wedgeRoundRectCallout">
              <a:avLst>
                <a:gd name="adj1" fmla="val -55718"/>
                <a:gd name="adj2" fmla="val -66646"/>
                <a:gd name="adj3" fmla="val 16667"/>
              </a:avLst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24923" tIns="24923" rIns="24923" bIns="24923" rtlCol="0" anchor="ctr"/>
            <a:lstStyle/>
            <a:p>
              <a:pPr algn="ctr"/>
              <a:r>
                <a:rPr lang="ja-JP" altLang="en-US" sz="1246" dirty="0"/>
                <a:t>親が高齢になったときが不安</a:t>
              </a:r>
              <a:endParaRPr lang="en-US" altLang="ja-JP" sz="1246" dirty="0"/>
            </a:p>
          </p:txBody>
        </p:sp>
        <p:sp>
          <p:nvSpPr>
            <p:cNvPr id="13" name="角丸四角形吹き出し 12"/>
            <p:cNvSpPr/>
            <p:nvPr/>
          </p:nvSpPr>
          <p:spPr>
            <a:xfrm>
              <a:off x="5468510" y="1155649"/>
              <a:ext cx="1436039" cy="546117"/>
            </a:xfrm>
            <a:prstGeom prst="wedgeRoundRectCallout">
              <a:avLst>
                <a:gd name="adj1" fmla="val -20833"/>
                <a:gd name="adj2" fmla="val 82071"/>
                <a:gd name="adj3" fmla="val 16667"/>
              </a:avLst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24923" tIns="24923" rIns="24923" bIns="24923" rtlCol="0" anchor="ctr"/>
            <a:lstStyle/>
            <a:p>
              <a:pPr algn="ctr"/>
              <a:r>
                <a:rPr lang="ja-JP" altLang="en-US" sz="1246" dirty="0"/>
                <a:t>白黒印刷だと</a:t>
              </a:r>
              <a:endParaRPr lang="en-US" altLang="ja-JP" sz="1246" dirty="0"/>
            </a:p>
            <a:p>
              <a:pPr algn="ctr"/>
              <a:r>
                <a:rPr lang="ja-JP" altLang="en-US" sz="1246" dirty="0"/>
                <a:t>文字が読みにくい</a:t>
              </a:r>
              <a:endParaRPr lang="en-US" altLang="ja-JP" sz="1246" dirty="0"/>
            </a:p>
          </p:txBody>
        </p:sp>
        <p:sp>
          <p:nvSpPr>
            <p:cNvPr id="14" name="角丸四角形吹き出し 13"/>
            <p:cNvSpPr/>
            <p:nvPr/>
          </p:nvSpPr>
          <p:spPr>
            <a:xfrm>
              <a:off x="3961563" y="2067929"/>
              <a:ext cx="1271611" cy="696341"/>
            </a:xfrm>
            <a:prstGeom prst="wedgeRoundRectCallout">
              <a:avLst>
                <a:gd name="adj1" fmla="val 63216"/>
                <a:gd name="adj2" fmla="val -10326"/>
                <a:gd name="adj3" fmla="val 16667"/>
              </a:avLst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24923" tIns="24923" rIns="24923" bIns="24923" rtlCol="0" anchor="ctr"/>
            <a:lstStyle/>
            <a:p>
              <a:pPr algn="ctr"/>
              <a:r>
                <a:rPr lang="ja-JP" altLang="en-US" sz="1246" dirty="0"/>
                <a:t>人に話しかける</a:t>
              </a:r>
              <a:endParaRPr lang="en-US" altLang="ja-JP" sz="1246" dirty="0"/>
            </a:p>
            <a:p>
              <a:pPr algn="ctr"/>
              <a:r>
                <a:rPr lang="ja-JP" altLang="en-US" sz="1246" dirty="0"/>
                <a:t>タイミングが</a:t>
              </a:r>
              <a:endParaRPr lang="en-US" altLang="ja-JP" sz="1246" dirty="0"/>
            </a:p>
            <a:p>
              <a:pPr algn="ctr"/>
              <a:r>
                <a:rPr lang="ja-JP" altLang="en-US" sz="1246" dirty="0"/>
                <a:t>わからない</a:t>
              </a:r>
              <a:endParaRPr lang="en-US" altLang="ja-JP" sz="1246" dirty="0"/>
            </a:p>
          </p:txBody>
        </p:sp>
        <p:sp>
          <p:nvSpPr>
            <p:cNvPr id="15" name="角丸四角形吹き出し 14"/>
            <p:cNvSpPr/>
            <p:nvPr/>
          </p:nvSpPr>
          <p:spPr>
            <a:xfrm>
              <a:off x="4131022" y="1320894"/>
              <a:ext cx="1174798" cy="546117"/>
            </a:xfrm>
            <a:prstGeom prst="wedgeRoundRectCallout">
              <a:avLst>
                <a:gd name="adj1" fmla="val 62445"/>
                <a:gd name="adj2" fmla="val 82071"/>
                <a:gd name="adj3" fmla="val 16667"/>
              </a:avLst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24923" tIns="24923" rIns="24923" bIns="24923" rtlCol="0" anchor="ctr"/>
            <a:lstStyle/>
            <a:p>
              <a:pPr algn="ctr"/>
              <a:r>
                <a:rPr lang="ja-JP" altLang="en-US" sz="1246" dirty="0"/>
                <a:t>失敗が多くて</a:t>
              </a:r>
              <a:endParaRPr lang="en-US" altLang="ja-JP" sz="1246" dirty="0"/>
            </a:p>
            <a:p>
              <a:pPr algn="ctr"/>
              <a:r>
                <a:rPr lang="ja-JP" altLang="en-US" sz="1246" dirty="0"/>
                <a:t>すぐ焦る</a:t>
              </a:r>
              <a:endParaRPr lang="en-US" altLang="ja-JP" sz="1246" dirty="0"/>
            </a:p>
          </p:txBody>
        </p:sp>
        <p:sp>
          <p:nvSpPr>
            <p:cNvPr id="17" name="角丸四角形吹き出し 16"/>
            <p:cNvSpPr/>
            <p:nvPr/>
          </p:nvSpPr>
          <p:spPr>
            <a:xfrm>
              <a:off x="4090771" y="2976914"/>
              <a:ext cx="1160623" cy="381748"/>
            </a:xfrm>
            <a:prstGeom prst="wedgeRoundRectCallout">
              <a:avLst>
                <a:gd name="adj1" fmla="val 50003"/>
                <a:gd name="adj2" fmla="val -74350"/>
                <a:gd name="adj3" fmla="val 16667"/>
              </a:avLst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24923" tIns="24923" rIns="24923" bIns="24923" rtlCol="0" anchor="ctr"/>
            <a:lstStyle/>
            <a:p>
              <a:pPr algn="ctr"/>
              <a:r>
                <a:rPr lang="ja-JP" altLang="en-US" sz="1246" dirty="0"/>
                <a:t>音が気になる</a:t>
              </a:r>
              <a:endParaRPr lang="en-US" altLang="ja-JP" sz="1246" dirty="0"/>
            </a:p>
          </p:txBody>
        </p:sp>
        <p:sp>
          <p:nvSpPr>
            <p:cNvPr id="20" name="角丸四角形吹き出し 19"/>
            <p:cNvSpPr/>
            <p:nvPr/>
          </p:nvSpPr>
          <p:spPr>
            <a:xfrm>
              <a:off x="7010374" y="1512339"/>
              <a:ext cx="1088625" cy="474598"/>
            </a:xfrm>
            <a:prstGeom prst="wedgeRoundRectCallout">
              <a:avLst>
                <a:gd name="adj1" fmla="val -90219"/>
                <a:gd name="adj2" fmla="val 62820"/>
                <a:gd name="adj3" fmla="val 16667"/>
              </a:avLst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24923" tIns="24923" rIns="24923" bIns="24923" rtlCol="0" anchor="ctr"/>
            <a:lstStyle/>
            <a:p>
              <a:pPr algn="ctr"/>
              <a:r>
                <a:rPr lang="ja-JP" altLang="en-US" sz="1246" dirty="0"/>
                <a:t>提出物が</a:t>
              </a:r>
              <a:endParaRPr lang="en-US" altLang="ja-JP" sz="1246" dirty="0"/>
            </a:p>
            <a:p>
              <a:pPr algn="ctr"/>
              <a:r>
                <a:rPr lang="ja-JP" altLang="en-US" sz="1246" dirty="0"/>
                <a:t>間に合わない</a:t>
              </a:r>
              <a:endParaRPr lang="en-US" altLang="ja-JP" sz="1246" dirty="0"/>
            </a:p>
          </p:txBody>
        </p:sp>
      </p:grpSp>
      <p:sp>
        <p:nvSpPr>
          <p:cNvPr id="27" name="テキスト ボックス 26"/>
          <p:cNvSpPr txBox="1"/>
          <p:nvPr/>
        </p:nvSpPr>
        <p:spPr>
          <a:xfrm>
            <a:off x="981628" y="3445045"/>
            <a:ext cx="4435830" cy="390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69" dirty="0"/>
              <a:t>★医師・心理師・保健師・ソーシャルワーカーによる連続講座を実施します</a:t>
            </a:r>
            <a:endParaRPr lang="en-US" altLang="ja-JP" sz="969" dirty="0"/>
          </a:p>
          <a:p>
            <a:r>
              <a:rPr lang="ja-JP" altLang="en-US" sz="969" dirty="0"/>
              <a:t>★プログラムは</a:t>
            </a:r>
            <a:r>
              <a:rPr lang="en-US" altLang="ja-JP" sz="969" dirty="0"/>
              <a:t>2</a:t>
            </a:r>
            <a:r>
              <a:rPr lang="ja-JP" altLang="en-US" sz="969" dirty="0"/>
              <a:t>種類あります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055920" y="4850514"/>
            <a:ext cx="4361538" cy="390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69" dirty="0"/>
              <a:t>★どちらか１コースに参加することも、両方参加することもできます。</a:t>
            </a:r>
            <a:endParaRPr lang="en-US" altLang="ja-JP" sz="969" dirty="0"/>
          </a:p>
          <a:p>
            <a:r>
              <a:rPr lang="ja-JP" altLang="en-US" sz="969" dirty="0"/>
              <a:t>　ただし、</a:t>
            </a:r>
            <a:r>
              <a:rPr lang="ja-JP" altLang="en-US" sz="969" b="1" dirty="0"/>
              <a:t>８回連続講座</a:t>
            </a:r>
            <a:r>
              <a:rPr lang="ja-JP" altLang="en-US" sz="969" dirty="0"/>
              <a:t>のため、一日だけ参加することはできません。</a:t>
            </a:r>
            <a:endParaRPr lang="en-US" altLang="ja-JP" sz="969" dirty="0"/>
          </a:p>
        </p:txBody>
      </p:sp>
      <p:graphicFrame>
        <p:nvGraphicFramePr>
          <p:cNvPr id="35" name="表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1807626"/>
              </p:ext>
            </p:extLst>
          </p:nvPr>
        </p:nvGraphicFramePr>
        <p:xfrm>
          <a:off x="1454991" y="5322678"/>
          <a:ext cx="3850246" cy="1323689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305973">
                  <a:extLst>
                    <a:ext uri="{9D8B030D-6E8A-4147-A177-3AD203B41FA5}">
                      <a16:colId xmlns:a16="http://schemas.microsoft.com/office/drawing/2014/main" val="2028538448"/>
                    </a:ext>
                  </a:extLst>
                </a:gridCol>
                <a:gridCol w="3544273">
                  <a:extLst>
                    <a:ext uri="{9D8B030D-6E8A-4147-A177-3AD203B41FA5}">
                      <a16:colId xmlns:a16="http://schemas.microsoft.com/office/drawing/2014/main" val="3820997025"/>
                    </a:ext>
                  </a:extLst>
                </a:gridCol>
              </a:tblGrid>
              <a:tr h="47204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altLang="ja-JP" sz="800" b="1" kern="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800" b="1" kern="100" dirty="0">
                          <a:effectLst/>
                        </a:rPr>
                        <a:t>対象</a:t>
                      </a:r>
                      <a:endParaRPr lang="ja-JP" sz="800" b="1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1095" marR="41095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800" kern="100" dirty="0">
                          <a:effectLst/>
                        </a:rPr>
                        <a:t>・</a:t>
                      </a:r>
                      <a:r>
                        <a:rPr lang="ja-JP" sz="800" kern="100" dirty="0">
                          <a:effectLst/>
                        </a:rPr>
                        <a:t>台東区在住の概ね</a:t>
                      </a:r>
                      <a:r>
                        <a:rPr lang="en-US" sz="800" kern="100" dirty="0">
                          <a:effectLst/>
                        </a:rPr>
                        <a:t>18</a:t>
                      </a:r>
                      <a:r>
                        <a:rPr lang="ja-JP" sz="800" kern="100" dirty="0">
                          <a:effectLst/>
                        </a:rPr>
                        <a:t>歳以上</a:t>
                      </a:r>
                      <a:r>
                        <a:rPr lang="en-US" sz="800" kern="100" dirty="0">
                          <a:effectLst/>
                        </a:rPr>
                        <a:t>64</a:t>
                      </a:r>
                      <a:r>
                        <a:rPr lang="ja-JP" sz="800" kern="100" dirty="0">
                          <a:effectLst/>
                        </a:rPr>
                        <a:t>歳以下で発達障害の診断</a:t>
                      </a:r>
                      <a:endParaRPr lang="en-US" altLang="ja-JP" sz="800" kern="100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800" kern="100" dirty="0">
                          <a:effectLst/>
                        </a:rPr>
                        <a:t>　</a:t>
                      </a:r>
                      <a:r>
                        <a:rPr lang="ja-JP" sz="800" kern="100" dirty="0">
                          <a:effectLst/>
                        </a:rPr>
                        <a:t>を受けている方、もしくは発達障害の疑いがある方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800" kern="100" dirty="0">
                          <a:effectLst/>
                        </a:rPr>
                        <a:t>・</a:t>
                      </a:r>
                      <a:r>
                        <a:rPr lang="ja-JP" sz="800" kern="100" dirty="0">
                          <a:effectLst/>
                        </a:rPr>
                        <a:t>愛の手帳をお持ちでない方</a:t>
                      </a:r>
                      <a:endParaRPr lang="ja-JP" sz="8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1095" marR="41095" marT="0" marB="0"/>
                </a:tc>
                <a:extLst>
                  <a:ext uri="{0D108BD9-81ED-4DB2-BD59-A6C34878D82A}">
                    <a16:rowId xmlns:a16="http://schemas.microsoft.com/office/drawing/2014/main" val="4020978278"/>
                  </a:ext>
                </a:extLst>
              </a:tr>
              <a:tr h="2129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800" b="1" kern="100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日程</a:t>
                      </a:r>
                      <a:endParaRPr lang="ja-JP" sz="800" b="1" kern="100" dirty="0"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1095" marR="41095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8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altLang="en-US" sz="800" kern="100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期間中の毎週木曜日</a:t>
                      </a:r>
                      <a:r>
                        <a:rPr lang="en-US" altLang="ja-JP" sz="800" kern="100" dirty="0">
                          <a:effectLst/>
                          <a:latin typeface="游ゴシック" panose="020B0400000000000000" pitchFamily="50" charset="-128"/>
                          <a:ea typeface="+mn-ea"/>
                          <a:cs typeface="Times New Roman" panose="02020603050405020304" pitchFamily="18" charset="0"/>
                        </a:rPr>
                        <a:t>13</a:t>
                      </a:r>
                      <a:r>
                        <a:rPr lang="ja-JP" altLang="en-US" sz="800" kern="100" dirty="0">
                          <a:effectLst/>
                          <a:latin typeface="游ゴシック" panose="020B0400000000000000" pitchFamily="50" charset="-128"/>
                          <a:ea typeface="+mn-ea"/>
                          <a:cs typeface="Times New Roman" panose="02020603050405020304" pitchFamily="18" charset="0"/>
                        </a:rPr>
                        <a:t>時</a:t>
                      </a:r>
                      <a:r>
                        <a:rPr lang="en-US" altLang="ja-JP" sz="800" kern="100" dirty="0">
                          <a:effectLst/>
                          <a:latin typeface="游ゴシック" panose="020B0400000000000000" pitchFamily="50" charset="-128"/>
                          <a:ea typeface="+mn-ea"/>
                          <a:cs typeface="Times New Roman" panose="02020603050405020304" pitchFamily="18" charset="0"/>
                        </a:rPr>
                        <a:t>30</a:t>
                      </a:r>
                      <a:r>
                        <a:rPr lang="ja-JP" altLang="en-US" sz="800" kern="100" dirty="0">
                          <a:effectLst/>
                          <a:latin typeface="游ゴシック" panose="020B0400000000000000" pitchFamily="50" charset="-128"/>
                          <a:ea typeface="+mn-ea"/>
                          <a:cs typeface="Times New Roman" panose="02020603050405020304" pitchFamily="18" charset="0"/>
                        </a:rPr>
                        <a:t>分～</a:t>
                      </a:r>
                      <a:r>
                        <a:rPr lang="en-US" altLang="ja-JP" sz="800" kern="100" dirty="0">
                          <a:effectLst/>
                          <a:latin typeface="游ゴシック" panose="020B0400000000000000" pitchFamily="50" charset="-128"/>
                          <a:ea typeface="+mn-ea"/>
                          <a:cs typeface="Times New Roman" panose="02020603050405020304" pitchFamily="18" charset="0"/>
                        </a:rPr>
                        <a:t>16</a:t>
                      </a:r>
                      <a:r>
                        <a:rPr lang="ja-JP" altLang="en-US" sz="800" kern="100" dirty="0">
                          <a:effectLst/>
                          <a:latin typeface="游ゴシック" panose="020B0400000000000000" pitchFamily="50" charset="-128"/>
                          <a:ea typeface="+mn-ea"/>
                          <a:cs typeface="Times New Roman" panose="02020603050405020304" pitchFamily="18" charset="0"/>
                        </a:rPr>
                        <a:t>時</a:t>
                      </a:r>
                      <a:r>
                        <a:rPr lang="en-US" altLang="ja-JP" sz="800" kern="100" dirty="0">
                          <a:effectLst/>
                          <a:latin typeface="游ゴシック" panose="020B0400000000000000" pitchFamily="50" charset="-128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altLang="ja-JP" sz="800" kern="100">
                          <a:effectLst/>
                          <a:latin typeface="游ゴシック" panose="020B0400000000000000" pitchFamily="50" charset="-128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ja-JP" altLang="en-US" sz="800" kern="100" dirty="0">
                          <a:effectLst/>
                          <a:latin typeface="游ゴシック" panose="020B0400000000000000" pitchFamily="50" charset="-128"/>
                          <a:ea typeface="+mn-ea"/>
                          <a:cs typeface="Times New Roman" panose="02020603050405020304" pitchFamily="18" charset="0"/>
                        </a:rPr>
                        <a:t>分</a:t>
                      </a:r>
                      <a:r>
                        <a:rPr lang="en-US" altLang="ja-JP" sz="800" kern="100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【</a:t>
                      </a:r>
                      <a:r>
                        <a:rPr lang="ja-JP" altLang="en-US" sz="800" kern="100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全</a:t>
                      </a:r>
                      <a:r>
                        <a:rPr lang="en-US" altLang="ja-JP" sz="800" kern="100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ja-JP" altLang="en-US" sz="800" kern="100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回</a:t>
                      </a:r>
                      <a:r>
                        <a:rPr lang="en-US" altLang="ja-JP" sz="800" kern="100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】</a:t>
                      </a:r>
                    </a:p>
                  </a:txBody>
                  <a:tcPr marL="41095" marR="41095" marT="0" marB="0"/>
                </a:tc>
                <a:extLst>
                  <a:ext uri="{0D108BD9-81ED-4DB2-BD59-A6C34878D82A}">
                    <a16:rowId xmlns:a16="http://schemas.microsoft.com/office/drawing/2014/main" val="1415410745"/>
                  </a:ext>
                </a:extLst>
              </a:tr>
              <a:tr h="2129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800" b="1" kern="100" dirty="0">
                          <a:effectLst/>
                        </a:rPr>
                        <a:t>会場</a:t>
                      </a:r>
                      <a:endParaRPr lang="ja-JP" sz="800" b="1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1095" marR="41095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800" kern="100" dirty="0">
                          <a:effectLst/>
                        </a:rPr>
                        <a:t>　</a:t>
                      </a:r>
                      <a:r>
                        <a:rPr lang="ja-JP" sz="800" kern="100" dirty="0">
                          <a:effectLst/>
                        </a:rPr>
                        <a:t>台東保健所　</a:t>
                      </a:r>
                      <a:r>
                        <a:rPr lang="en-US" sz="800" kern="100" dirty="0">
                          <a:effectLst/>
                        </a:rPr>
                        <a:t>6</a:t>
                      </a:r>
                      <a:r>
                        <a:rPr lang="ja-JP" sz="800" kern="100" dirty="0">
                          <a:effectLst/>
                        </a:rPr>
                        <a:t>階　デイケア室</a:t>
                      </a:r>
                      <a:endParaRPr lang="ja-JP" sz="8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1095" marR="41095" marT="0" marB="0"/>
                </a:tc>
                <a:extLst>
                  <a:ext uri="{0D108BD9-81ED-4DB2-BD59-A6C34878D82A}">
                    <a16:rowId xmlns:a16="http://schemas.microsoft.com/office/drawing/2014/main" val="2726950957"/>
                  </a:ext>
                </a:extLst>
              </a:tr>
              <a:tr h="2129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800" b="1" kern="100" dirty="0">
                          <a:effectLst/>
                        </a:rPr>
                        <a:t>定員</a:t>
                      </a:r>
                      <a:endParaRPr lang="ja-JP" sz="800" b="1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1095" marR="41095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800" kern="100" dirty="0">
                          <a:effectLst/>
                        </a:rPr>
                        <a:t>　</a:t>
                      </a:r>
                      <a:r>
                        <a:rPr lang="ja-JP" sz="800" kern="100" dirty="0">
                          <a:effectLst/>
                        </a:rPr>
                        <a:t>各プログラム　</a:t>
                      </a:r>
                      <a:r>
                        <a:rPr lang="en-US" sz="800" kern="100" dirty="0">
                          <a:effectLst/>
                        </a:rPr>
                        <a:t>10</a:t>
                      </a:r>
                      <a:r>
                        <a:rPr lang="ja-JP" sz="800" kern="100" dirty="0">
                          <a:effectLst/>
                        </a:rPr>
                        <a:t>名</a:t>
                      </a:r>
                      <a:endParaRPr lang="ja-JP" sz="8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1095" marR="41095" marT="0" marB="0"/>
                </a:tc>
                <a:extLst>
                  <a:ext uri="{0D108BD9-81ED-4DB2-BD59-A6C34878D82A}">
                    <a16:rowId xmlns:a16="http://schemas.microsoft.com/office/drawing/2014/main" val="2082352288"/>
                  </a:ext>
                </a:extLst>
              </a:tr>
              <a:tr h="2129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800" b="1" kern="100" dirty="0">
                          <a:effectLst/>
                        </a:rPr>
                        <a:t>申込</a:t>
                      </a:r>
                      <a:endParaRPr lang="ja-JP" sz="800" b="1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1095" marR="41095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800" kern="100" dirty="0">
                          <a:effectLst/>
                        </a:rPr>
                        <a:t>　</a:t>
                      </a:r>
                      <a:r>
                        <a:rPr lang="ja-JP" sz="800" kern="100" dirty="0">
                          <a:effectLst/>
                        </a:rPr>
                        <a:t>裏面をご覧ください</a:t>
                      </a:r>
                      <a:endParaRPr lang="ja-JP" sz="8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1095" marR="41095" marT="0" marB="0"/>
                </a:tc>
                <a:extLst>
                  <a:ext uri="{0D108BD9-81ED-4DB2-BD59-A6C34878D82A}">
                    <a16:rowId xmlns:a16="http://schemas.microsoft.com/office/drawing/2014/main" val="1097441424"/>
                  </a:ext>
                </a:extLst>
              </a:tr>
            </a:tbl>
          </a:graphicData>
        </a:graphic>
      </p:graphicFrame>
      <p:sp>
        <p:nvSpPr>
          <p:cNvPr id="36" name="角丸四角形 35"/>
          <p:cNvSpPr/>
          <p:nvPr/>
        </p:nvSpPr>
        <p:spPr>
          <a:xfrm>
            <a:off x="1068187" y="5237250"/>
            <a:ext cx="4204617" cy="1455809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246"/>
          </a:p>
        </p:txBody>
      </p:sp>
      <p:sp>
        <p:nvSpPr>
          <p:cNvPr id="37" name="爆発 1 36"/>
          <p:cNvSpPr/>
          <p:nvPr/>
        </p:nvSpPr>
        <p:spPr>
          <a:xfrm rot="506915">
            <a:off x="4923643" y="897810"/>
            <a:ext cx="697846" cy="548308"/>
          </a:xfrm>
          <a:prstGeom prst="irregularSeal1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2400" rIns="32400" rtlCol="0" anchor="ctr"/>
          <a:lstStyle/>
          <a:p>
            <a:pPr algn="ctr"/>
            <a:r>
              <a:rPr lang="ja-JP" altLang="en-US" sz="1246" b="1" dirty="0"/>
              <a:t>無料</a:t>
            </a:r>
          </a:p>
        </p:txBody>
      </p:sp>
      <p:grpSp>
        <p:nvGrpSpPr>
          <p:cNvPr id="22" name="グループ化 21"/>
          <p:cNvGrpSpPr/>
          <p:nvPr/>
        </p:nvGrpSpPr>
        <p:grpSpPr>
          <a:xfrm>
            <a:off x="1087660" y="3828122"/>
            <a:ext cx="2111883" cy="947831"/>
            <a:chOff x="729641" y="5442101"/>
            <a:chExt cx="2828949" cy="2371238"/>
          </a:xfrm>
        </p:grpSpPr>
        <p:sp>
          <p:nvSpPr>
            <p:cNvPr id="23" name="フリーフォーム 22"/>
            <p:cNvSpPr/>
            <p:nvPr/>
          </p:nvSpPr>
          <p:spPr>
            <a:xfrm>
              <a:off x="729641" y="5442101"/>
              <a:ext cx="2828949" cy="2371238"/>
            </a:xfrm>
            <a:custGeom>
              <a:avLst/>
              <a:gdLst>
                <a:gd name="connsiteX0" fmla="*/ 0 w 2828949"/>
                <a:gd name="connsiteY0" fmla="*/ 282895 h 3048000"/>
                <a:gd name="connsiteX1" fmla="*/ 282895 w 2828949"/>
                <a:gd name="connsiteY1" fmla="*/ 0 h 3048000"/>
                <a:gd name="connsiteX2" fmla="*/ 2546054 w 2828949"/>
                <a:gd name="connsiteY2" fmla="*/ 0 h 3048000"/>
                <a:gd name="connsiteX3" fmla="*/ 2828949 w 2828949"/>
                <a:gd name="connsiteY3" fmla="*/ 282895 h 3048000"/>
                <a:gd name="connsiteX4" fmla="*/ 2828949 w 2828949"/>
                <a:gd name="connsiteY4" fmla="*/ 2765105 h 3048000"/>
                <a:gd name="connsiteX5" fmla="*/ 2546054 w 2828949"/>
                <a:gd name="connsiteY5" fmla="*/ 3048000 h 3048000"/>
                <a:gd name="connsiteX6" fmla="*/ 282895 w 2828949"/>
                <a:gd name="connsiteY6" fmla="*/ 3048000 h 3048000"/>
                <a:gd name="connsiteX7" fmla="*/ 0 w 2828949"/>
                <a:gd name="connsiteY7" fmla="*/ 2765105 h 3048000"/>
                <a:gd name="connsiteX8" fmla="*/ 0 w 2828949"/>
                <a:gd name="connsiteY8" fmla="*/ 282895 h 304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28949" h="3048000">
                  <a:moveTo>
                    <a:pt x="0" y="282895"/>
                  </a:moveTo>
                  <a:cubicBezTo>
                    <a:pt x="0" y="126656"/>
                    <a:pt x="126656" y="0"/>
                    <a:pt x="282895" y="0"/>
                  </a:cubicBezTo>
                  <a:lnTo>
                    <a:pt x="2546054" y="0"/>
                  </a:lnTo>
                  <a:cubicBezTo>
                    <a:pt x="2702293" y="0"/>
                    <a:pt x="2828949" y="126656"/>
                    <a:pt x="2828949" y="282895"/>
                  </a:cubicBezTo>
                  <a:lnTo>
                    <a:pt x="2828949" y="2765105"/>
                  </a:lnTo>
                  <a:cubicBezTo>
                    <a:pt x="2828949" y="2921344"/>
                    <a:pt x="2702293" y="3048000"/>
                    <a:pt x="2546054" y="3048000"/>
                  </a:cubicBezTo>
                  <a:lnTo>
                    <a:pt x="282895" y="3048000"/>
                  </a:lnTo>
                  <a:cubicBezTo>
                    <a:pt x="126656" y="3048000"/>
                    <a:pt x="0" y="2921344"/>
                    <a:pt x="0" y="2765105"/>
                  </a:cubicBezTo>
                  <a:lnTo>
                    <a:pt x="0" y="282895"/>
                  </a:lnTo>
                  <a:close/>
                </a:path>
              </a:pathLst>
            </a:custGeom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7044" tIns="87044" rIns="87044" bIns="87231" numCol="1" spcCol="1270" anchor="t" anchorCtr="0">
              <a:noAutofit/>
            </a:bodyPr>
            <a:lstStyle/>
            <a:p>
              <a:pPr algn="ctr" defTabSz="1015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ja-JP" altLang="en-US" sz="1385" b="1" dirty="0"/>
            </a:p>
          </p:txBody>
        </p:sp>
        <p:sp>
          <p:nvSpPr>
            <p:cNvPr id="26" name="フリーフォーム 25"/>
            <p:cNvSpPr/>
            <p:nvPr/>
          </p:nvSpPr>
          <p:spPr>
            <a:xfrm>
              <a:off x="826249" y="5603279"/>
              <a:ext cx="2602475" cy="1131690"/>
            </a:xfrm>
            <a:custGeom>
              <a:avLst/>
              <a:gdLst>
                <a:gd name="connsiteX0" fmla="*/ 0 w 2263159"/>
                <a:gd name="connsiteY0" fmla="*/ 198120 h 1981200"/>
                <a:gd name="connsiteX1" fmla="*/ 198120 w 2263159"/>
                <a:gd name="connsiteY1" fmla="*/ 0 h 1981200"/>
                <a:gd name="connsiteX2" fmla="*/ 2065039 w 2263159"/>
                <a:gd name="connsiteY2" fmla="*/ 0 h 1981200"/>
                <a:gd name="connsiteX3" fmla="*/ 2263159 w 2263159"/>
                <a:gd name="connsiteY3" fmla="*/ 198120 h 1981200"/>
                <a:gd name="connsiteX4" fmla="*/ 2263159 w 2263159"/>
                <a:gd name="connsiteY4" fmla="*/ 1783080 h 1981200"/>
                <a:gd name="connsiteX5" fmla="*/ 2065039 w 2263159"/>
                <a:gd name="connsiteY5" fmla="*/ 1981200 h 1981200"/>
                <a:gd name="connsiteX6" fmla="*/ 198120 w 2263159"/>
                <a:gd name="connsiteY6" fmla="*/ 1981200 h 1981200"/>
                <a:gd name="connsiteX7" fmla="*/ 0 w 2263159"/>
                <a:gd name="connsiteY7" fmla="*/ 1783080 h 1981200"/>
                <a:gd name="connsiteX8" fmla="*/ 0 w 2263159"/>
                <a:gd name="connsiteY8" fmla="*/ 198120 h 1981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63159" h="1981200">
                  <a:moveTo>
                    <a:pt x="0" y="198120"/>
                  </a:moveTo>
                  <a:cubicBezTo>
                    <a:pt x="0" y="88701"/>
                    <a:pt x="88701" y="0"/>
                    <a:pt x="198120" y="0"/>
                  </a:cubicBezTo>
                  <a:lnTo>
                    <a:pt x="2065039" y="0"/>
                  </a:lnTo>
                  <a:cubicBezTo>
                    <a:pt x="2174458" y="0"/>
                    <a:pt x="2263159" y="88701"/>
                    <a:pt x="2263159" y="198120"/>
                  </a:cubicBezTo>
                  <a:lnTo>
                    <a:pt x="2263159" y="1783080"/>
                  </a:lnTo>
                  <a:cubicBezTo>
                    <a:pt x="2263159" y="1892499"/>
                    <a:pt x="2174458" y="1981200"/>
                    <a:pt x="2065039" y="1981200"/>
                  </a:cubicBezTo>
                  <a:lnTo>
                    <a:pt x="198120" y="1981200"/>
                  </a:lnTo>
                  <a:cubicBezTo>
                    <a:pt x="88701" y="1981200"/>
                    <a:pt x="0" y="1892499"/>
                    <a:pt x="0" y="1783080"/>
                  </a:cubicBezTo>
                  <a:lnTo>
                    <a:pt x="0" y="19812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6994" tIns="90289" rIns="106994" bIns="90289" numCol="1" spcCol="1270" anchor="ctr" anchorCtr="0">
              <a:noAutofit/>
            </a:bodyPr>
            <a:lstStyle/>
            <a:p>
              <a:pPr algn="ctr" defTabSz="1169364">
                <a:lnSpc>
                  <a:spcPct val="90000"/>
                </a:lnSpc>
                <a:spcBef>
                  <a:spcPct val="0"/>
                </a:spcBef>
              </a:pPr>
              <a:r>
                <a:rPr lang="ja-JP" altLang="en-US" sz="1246" b="1" dirty="0"/>
                <a:t>自己理解</a:t>
              </a:r>
              <a:r>
                <a:rPr lang="ja-JP" altLang="en-US" sz="1050" b="1" dirty="0"/>
                <a:t>コース</a:t>
              </a:r>
              <a:endParaRPr lang="ja-JP" altLang="en-US" sz="969" b="1" dirty="0"/>
            </a:p>
          </p:txBody>
        </p:sp>
      </p:grpSp>
      <p:sp>
        <p:nvSpPr>
          <p:cNvPr id="41" name="正方形/長方形 40"/>
          <p:cNvSpPr/>
          <p:nvPr/>
        </p:nvSpPr>
        <p:spPr>
          <a:xfrm>
            <a:off x="1137972" y="4365088"/>
            <a:ext cx="2111883" cy="390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969" kern="100" dirty="0">
                <a:latin typeface="游ゴシック" panose="020B0400000000000000" pitchFamily="50" charset="-128"/>
                <a:cs typeface="Times New Roman" panose="02020603050405020304" pitchFamily="18" charset="0"/>
              </a:rPr>
              <a:t>4</a:t>
            </a:r>
            <a:r>
              <a:rPr lang="ja-JP" altLang="en-US" sz="969" kern="100" dirty="0">
                <a:latin typeface="游ゴシック" panose="020B0400000000000000" pitchFamily="50" charset="-128"/>
                <a:cs typeface="Times New Roman" panose="02020603050405020304" pitchFamily="18" charset="0"/>
              </a:rPr>
              <a:t>月</a:t>
            </a:r>
            <a:r>
              <a:rPr lang="en-US" altLang="ja-JP" sz="969" kern="100" dirty="0">
                <a:latin typeface="游ゴシック" panose="020B0400000000000000" pitchFamily="50" charset="-128"/>
                <a:cs typeface="Times New Roman" panose="02020603050405020304" pitchFamily="18" charset="0"/>
              </a:rPr>
              <a:t>9</a:t>
            </a:r>
            <a:r>
              <a:rPr lang="ja-JP" altLang="en-US" sz="969" kern="100" dirty="0">
                <a:latin typeface="游ゴシック" panose="020B0400000000000000" pitchFamily="50" charset="-128"/>
                <a:cs typeface="Times New Roman" panose="02020603050405020304" pitchFamily="18" charset="0"/>
              </a:rPr>
              <a:t>日～</a:t>
            </a:r>
            <a:r>
              <a:rPr lang="en-US" altLang="ja-JP" sz="969" kern="100" dirty="0">
                <a:latin typeface="游ゴシック" panose="020B0400000000000000" pitchFamily="50" charset="-128"/>
                <a:cs typeface="Times New Roman" panose="02020603050405020304" pitchFamily="18" charset="0"/>
              </a:rPr>
              <a:t>5</a:t>
            </a:r>
            <a:r>
              <a:rPr lang="ja-JP" altLang="en-US" sz="969" kern="100" dirty="0">
                <a:latin typeface="游ゴシック" panose="020B0400000000000000" pitchFamily="50" charset="-128"/>
                <a:cs typeface="Times New Roman" panose="02020603050405020304" pitchFamily="18" charset="0"/>
              </a:rPr>
              <a:t>月</a:t>
            </a:r>
            <a:r>
              <a:rPr lang="en-US" altLang="ja-JP" sz="969" kern="100" dirty="0">
                <a:latin typeface="游ゴシック" panose="020B0400000000000000" pitchFamily="50" charset="-128"/>
                <a:cs typeface="Times New Roman" panose="02020603050405020304" pitchFamily="18" charset="0"/>
              </a:rPr>
              <a:t>28</a:t>
            </a:r>
            <a:r>
              <a:rPr lang="ja-JP" altLang="en-US" sz="969" kern="100" dirty="0">
                <a:latin typeface="游ゴシック" panose="020B0400000000000000" pitchFamily="50" charset="-128"/>
                <a:cs typeface="Times New Roman" panose="02020603050405020304" pitchFamily="18" charset="0"/>
              </a:rPr>
              <a:t>日（毎週木曜日）</a:t>
            </a:r>
            <a:endParaRPr lang="en-US" altLang="ja-JP" sz="969" kern="100" dirty="0">
              <a:latin typeface="游ゴシック" panose="020B0400000000000000" pitchFamily="50" charset="-128"/>
              <a:cs typeface="Times New Roman" panose="02020603050405020304" pitchFamily="18" charset="0"/>
            </a:endParaRPr>
          </a:p>
          <a:p>
            <a:pPr algn="ctr"/>
            <a:r>
              <a:rPr lang="ja-JP" altLang="en-US" sz="969" kern="100" dirty="0">
                <a:latin typeface="游ゴシック" panose="020B0400000000000000" pitchFamily="50" charset="-128"/>
                <a:cs typeface="Times New Roman" panose="02020603050405020304" pitchFamily="18" charset="0"/>
              </a:rPr>
              <a:t>締切：</a:t>
            </a:r>
            <a:r>
              <a:rPr lang="en-US" altLang="ja-JP" sz="969" kern="100" dirty="0">
                <a:latin typeface="游ゴシック" panose="020B0400000000000000" pitchFamily="50" charset="-128"/>
                <a:cs typeface="Times New Roman" panose="02020603050405020304" pitchFamily="18" charset="0"/>
              </a:rPr>
              <a:t>3</a:t>
            </a:r>
            <a:r>
              <a:rPr lang="ja-JP" altLang="en-US" sz="969" kern="100" dirty="0">
                <a:latin typeface="游ゴシック" panose="020B0400000000000000" pitchFamily="50" charset="-128"/>
                <a:cs typeface="Times New Roman" panose="02020603050405020304" pitchFamily="18" charset="0"/>
              </a:rPr>
              <a:t>月</a:t>
            </a:r>
            <a:r>
              <a:rPr lang="en-US" altLang="ja-JP" sz="969" kern="100" dirty="0">
                <a:latin typeface="游ゴシック" panose="020B0400000000000000" pitchFamily="50" charset="-128"/>
                <a:cs typeface="Times New Roman" panose="02020603050405020304" pitchFamily="18" charset="0"/>
              </a:rPr>
              <a:t>26</a:t>
            </a:r>
            <a:r>
              <a:rPr lang="ja-JP" altLang="en-US" sz="969" kern="100" dirty="0">
                <a:latin typeface="游ゴシック" panose="020B0400000000000000" pitchFamily="50" charset="-128"/>
                <a:cs typeface="Times New Roman" panose="02020603050405020304" pitchFamily="18" charset="0"/>
              </a:rPr>
              <a:t>日（木）</a:t>
            </a:r>
            <a:endParaRPr lang="ja-JP" altLang="en-US" sz="969" dirty="0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9AF965BE-E39F-01DF-C020-D460E8B6E5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96065" y="4015"/>
            <a:ext cx="5023352" cy="6697803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9097113-CB75-A8F6-0625-7B8E6123633D}"/>
              </a:ext>
            </a:extLst>
          </p:cNvPr>
          <p:cNvSpPr txBox="1"/>
          <p:nvPr/>
        </p:nvSpPr>
        <p:spPr>
          <a:xfrm>
            <a:off x="4924251" y="167877"/>
            <a:ext cx="1230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/>
              <a:t>R8.1.22</a:t>
            </a:r>
            <a:r>
              <a:rPr kumimoji="1" lang="ja-JP" altLang="en-US" sz="700" dirty="0"/>
              <a:t>作成</a:t>
            </a:r>
            <a:endParaRPr kumimoji="1" lang="en-US" altLang="ja-JP" sz="700" dirty="0"/>
          </a:p>
          <a:p>
            <a:r>
              <a:rPr lang="ja-JP" altLang="en-US" sz="700" dirty="0"/>
              <a:t>発達障害者デイケア事業</a:t>
            </a:r>
            <a:endParaRPr kumimoji="1" lang="ja-JP" altLang="en-US" sz="700" dirty="0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0D718D01-A6EF-165F-EDAA-62D6A28C7D34}"/>
              </a:ext>
            </a:extLst>
          </p:cNvPr>
          <p:cNvGrpSpPr/>
          <p:nvPr/>
        </p:nvGrpSpPr>
        <p:grpSpPr>
          <a:xfrm>
            <a:off x="3321456" y="3827086"/>
            <a:ext cx="2187418" cy="947831"/>
            <a:chOff x="729641" y="5442101"/>
            <a:chExt cx="2828949" cy="2371238"/>
          </a:xfrm>
        </p:grpSpPr>
        <p:sp>
          <p:nvSpPr>
            <p:cNvPr id="9" name="フリーフォーム 22">
              <a:extLst>
                <a:ext uri="{FF2B5EF4-FFF2-40B4-BE49-F238E27FC236}">
                  <a16:creationId xmlns:a16="http://schemas.microsoft.com/office/drawing/2014/main" id="{12A60C92-92A0-055F-1E5D-39D08710DD90}"/>
                </a:ext>
              </a:extLst>
            </p:cNvPr>
            <p:cNvSpPr/>
            <p:nvPr/>
          </p:nvSpPr>
          <p:spPr>
            <a:xfrm>
              <a:off x="729641" y="5442101"/>
              <a:ext cx="2828949" cy="2371238"/>
            </a:xfrm>
            <a:custGeom>
              <a:avLst/>
              <a:gdLst>
                <a:gd name="connsiteX0" fmla="*/ 0 w 2828949"/>
                <a:gd name="connsiteY0" fmla="*/ 282895 h 3048000"/>
                <a:gd name="connsiteX1" fmla="*/ 282895 w 2828949"/>
                <a:gd name="connsiteY1" fmla="*/ 0 h 3048000"/>
                <a:gd name="connsiteX2" fmla="*/ 2546054 w 2828949"/>
                <a:gd name="connsiteY2" fmla="*/ 0 h 3048000"/>
                <a:gd name="connsiteX3" fmla="*/ 2828949 w 2828949"/>
                <a:gd name="connsiteY3" fmla="*/ 282895 h 3048000"/>
                <a:gd name="connsiteX4" fmla="*/ 2828949 w 2828949"/>
                <a:gd name="connsiteY4" fmla="*/ 2765105 h 3048000"/>
                <a:gd name="connsiteX5" fmla="*/ 2546054 w 2828949"/>
                <a:gd name="connsiteY5" fmla="*/ 3048000 h 3048000"/>
                <a:gd name="connsiteX6" fmla="*/ 282895 w 2828949"/>
                <a:gd name="connsiteY6" fmla="*/ 3048000 h 3048000"/>
                <a:gd name="connsiteX7" fmla="*/ 0 w 2828949"/>
                <a:gd name="connsiteY7" fmla="*/ 2765105 h 3048000"/>
                <a:gd name="connsiteX8" fmla="*/ 0 w 2828949"/>
                <a:gd name="connsiteY8" fmla="*/ 282895 h 304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28949" h="3048000">
                  <a:moveTo>
                    <a:pt x="0" y="282895"/>
                  </a:moveTo>
                  <a:cubicBezTo>
                    <a:pt x="0" y="126656"/>
                    <a:pt x="126656" y="0"/>
                    <a:pt x="282895" y="0"/>
                  </a:cubicBezTo>
                  <a:lnTo>
                    <a:pt x="2546054" y="0"/>
                  </a:lnTo>
                  <a:cubicBezTo>
                    <a:pt x="2702293" y="0"/>
                    <a:pt x="2828949" y="126656"/>
                    <a:pt x="2828949" y="282895"/>
                  </a:cubicBezTo>
                  <a:lnTo>
                    <a:pt x="2828949" y="2765105"/>
                  </a:lnTo>
                  <a:cubicBezTo>
                    <a:pt x="2828949" y="2921344"/>
                    <a:pt x="2702293" y="3048000"/>
                    <a:pt x="2546054" y="3048000"/>
                  </a:cubicBezTo>
                  <a:lnTo>
                    <a:pt x="282895" y="3048000"/>
                  </a:lnTo>
                  <a:cubicBezTo>
                    <a:pt x="126656" y="3048000"/>
                    <a:pt x="0" y="2921344"/>
                    <a:pt x="0" y="2765105"/>
                  </a:cubicBezTo>
                  <a:lnTo>
                    <a:pt x="0" y="282895"/>
                  </a:lnTo>
                  <a:close/>
                </a:path>
              </a:pathLst>
            </a:custGeom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7044" tIns="87044" rIns="87044" bIns="87231" numCol="1" spcCol="1270" anchor="t" anchorCtr="0">
              <a:noAutofit/>
            </a:bodyPr>
            <a:lstStyle/>
            <a:p>
              <a:pPr algn="ctr" defTabSz="1015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ja-JP" altLang="en-US" sz="1385" b="1" dirty="0"/>
            </a:p>
          </p:txBody>
        </p:sp>
        <p:sp>
          <p:nvSpPr>
            <p:cNvPr id="10" name="フリーフォーム 25">
              <a:extLst>
                <a:ext uri="{FF2B5EF4-FFF2-40B4-BE49-F238E27FC236}">
                  <a16:creationId xmlns:a16="http://schemas.microsoft.com/office/drawing/2014/main" id="{89575EFD-3A77-CB20-F450-873CF1692F29}"/>
                </a:ext>
              </a:extLst>
            </p:cNvPr>
            <p:cNvSpPr/>
            <p:nvPr/>
          </p:nvSpPr>
          <p:spPr>
            <a:xfrm>
              <a:off x="784590" y="5585309"/>
              <a:ext cx="2666286" cy="1131690"/>
            </a:xfrm>
            <a:custGeom>
              <a:avLst/>
              <a:gdLst>
                <a:gd name="connsiteX0" fmla="*/ 0 w 2263159"/>
                <a:gd name="connsiteY0" fmla="*/ 198120 h 1981200"/>
                <a:gd name="connsiteX1" fmla="*/ 198120 w 2263159"/>
                <a:gd name="connsiteY1" fmla="*/ 0 h 1981200"/>
                <a:gd name="connsiteX2" fmla="*/ 2065039 w 2263159"/>
                <a:gd name="connsiteY2" fmla="*/ 0 h 1981200"/>
                <a:gd name="connsiteX3" fmla="*/ 2263159 w 2263159"/>
                <a:gd name="connsiteY3" fmla="*/ 198120 h 1981200"/>
                <a:gd name="connsiteX4" fmla="*/ 2263159 w 2263159"/>
                <a:gd name="connsiteY4" fmla="*/ 1783080 h 1981200"/>
                <a:gd name="connsiteX5" fmla="*/ 2065039 w 2263159"/>
                <a:gd name="connsiteY5" fmla="*/ 1981200 h 1981200"/>
                <a:gd name="connsiteX6" fmla="*/ 198120 w 2263159"/>
                <a:gd name="connsiteY6" fmla="*/ 1981200 h 1981200"/>
                <a:gd name="connsiteX7" fmla="*/ 0 w 2263159"/>
                <a:gd name="connsiteY7" fmla="*/ 1783080 h 1981200"/>
                <a:gd name="connsiteX8" fmla="*/ 0 w 2263159"/>
                <a:gd name="connsiteY8" fmla="*/ 198120 h 1981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63159" h="1981200">
                  <a:moveTo>
                    <a:pt x="0" y="198120"/>
                  </a:moveTo>
                  <a:cubicBezTo>
                    <a:pt x="0" y="88701"/>
                    <a:pt x="88701" y="0"/>
                    <a:pt x="198120" y="0"/>
                  </a:cubicBezTo>
                  <a:lnTo>
                    <a:pt x="2065039" y="0"/>
                  </a:lnTo>
                  <a:cubicBezTo>
                    <a:pt x="2174458" y="0"/>
                    <a:pt x="2263159" y="88701"/>
                    <a:pt x="2263159" y="198120"/>
                  </a:cubicBezTo>
                  <a:lnTo>
                    <a:pt x="2263159" y="1783080"/>
                  </a:lnTo>
                  <a:cubicBezTo>
                    <a:pt x="2263159" y="1892499"/>
                    <a:pt x="2174458" y="1981200"/>
                    <a:pt x="2065039" y="1981200"/>
                  </a:cubicBezTo>
                  <a:lnTo>
                    <a:pt x="198120" y="1981200"/>
                  </a:lnTo>
                  <a:cubicBezTo>
                    <a:pt x="88701" y="1981200"/>
                    <a:pt x="0" y="1892499"/>
                    <a:pt x="0" y="1783080"/>
                  </a:cubicBezTo>
                  <a:lnTo>
                    <a:pt x="0" y="19812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6994" tIns="90289" rIns="106994" bIns="90289" numCol="1" spcCol="1270" anchor="ctr" anchorCtr="0">
              <a:noAutofit/>
            </a:bodyPr>
            <a:lstStyle/>
            <a:p>
              <a:pPr algn="ctr" defTabSz="1169364">
                <a:lnSpc>
                  <a:spcPct val="90000"/>
                </a:lnSpc>
                <a:spcBef>
                  <a:spcPct val="0"/>
                </a:spcBef>
              </a:pPr>
              <a:r>
                <a:rPr lang="ja-JP" altLang="en-US" sz="1200" b="1" dirty="0"/>
                <a:t>コミュニケーションコース</a:t>
              </a:r>
            </a:p>
          </p:txBody>
        </p:sp>
      </p:grp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0D81D909-6910-9A77-B10F-6B94685A8DAC}"/>
              </a:ext>
            </a:extLst>
          </p:cNvPr>
          <p:cNvSpPr/>
          <p:nvPr/>
        </p:nvSpPr>
        <p:spPr>
          <a:xfrm>
            <a:off x="3342583" y="4365088"/>
            <a:ext cx="2266980" cy="390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969" kern="100" dirty="0">
                <a:latin typeface="游ゴシック" panose="020B0400000000000000" pitchFamily="50" charset="-128"/>
                <a:cs typeface="Times New Roman" panose="02020603050405020304" pitchFamily="18" charset="0"/>
              </a:rPr>
              <a:t>6</a:t>
            </a:r>
            <a:r>
              <a:rPr lang="ja-JP" altLang="en-US" sz="969" kern="100" dirty="0">
                <a:latin typeface="游ゴシック" panose="020B0400000000000000" pitchFamily="50" charset="-128"/>
                <a:cs typeface="Times New Roman" panose="02020603050405020304" pitchFamily="18" charset="0"/>
              </a:rPr>
              <a:t>月</a:t>
            </a:r>
            <a:r>
              <a:rPr lang="en-US" altLang="ja-JP" sz="969" kern="100" dirty="0">
                <a:latin typeface="游ゴシック" panose="020B0400000000000000" pitchFamily="50" charset="-128"/>
                <a:cs typeface="Times New Roman" panose="02020603050405020304" pitchFamily="18" charset="0"/>
              </a:rPr>
              <a:t>18</a:t>
            </a:r>
            <a:r>
              <a:rPr lang="ja-JP" altLang="en-US" sz="969" kern="100" dirty="0">
                <a:latin typeface="游ゴシック" panose="020B0400000000000000" pitchFamily="50" charset="-128"/>
                <a:cs typeface="Times New Roman" panose="02020603050405020304" pitchFamily="18" charset="0"/>
              </a:rPr>
              <a:t>日～</a:t>
            </a:r>
            <a:r>
              <a:rPr lang="en-US" altLang="ja-JP" sz="969" kern="100" dirty="0">
                <a:latin typeface="游ゴシック" panose="020B0400000000000000" pitchFamily="50" charset="-128"/>
                <a:cs typeface="Times New Roman" panose="02020603050405020304" pitchFamily="18" charset="0"/>
              </a:rPr>
              <a:t>8</a:t>
            </a:r>
            <a:r>
              <a:rPr lang="ja-JP" altLang="en-US" sz="969" kern="100" dirty="0">
                <a:latin typeface="游ゴシック" panose="020B0400000000000000" pitchFamily="50" charset="-128"/>
                <a:cs typeface="Times New Roman" panose="02020603050405020304" pitchFamily="18" charset="0"/>
              </a:rPr>
              <a:t>月</a:t>
            </a:r>
            <a:r>
              <a:rPr lang="en-US" altLang="ja-JP" sz="969" kern="100" dirty="0">
                <a:latin typeface="游ゴシック" panose="020B0400000000000000" pitchFamily="50" charset="-128"/>
                <a:cs typeface="Times New Roman" panose="02020603050405020304" pitchFamily="18" charset="0"/>
              </a:rPr>
              <a:t>6</a:t>
            </a:r>
            <a:r>
              <a:rPr lang="ja-JP" altLang="en-US" sz="969" kern="100" dirty="0">
                <a:latin typeface="游ゴシック" panose="020B0400000000000000" pitchFamily="50" charset="-128"/>
                <a:cs typeface="Times New Roman" panose="02020603050405020304" pitchFamily="18" charset="0"/>
              </a:rPr>
              <a:t>日（毎週木曜日）</a:t>
            </a:r>
            <a:endParaRPr lang="en-US" altLang="ja-JP" sz="969" kern="100" dirty="0">
              <a:latin typeface="游ゴシック" panose="020B0400000000000000" pitchFamily="50" charset="-128"/>
              <a:cs typeface="Times New Roman" panose="02020603050405020304" pitchFamily="18" charset="0"/>
            </a:endParaRPr>
          </a:p>
          <a:p>
            <a:pPr algn="ctr"/>
            <a:r>
              <a:rPr lang="ja-JP" altLang="en-US" sz="969" kern="100" dirty="0">
                <a:latin typeface="游ゴシック" panose="020B0400000000000000" pitchFamily="50" charset="-128"/>
                <a:cs typeface="Times New Roman" panose="02020603050405020304" pitchFamily="18" charset="0"/>
              </a:rPr>
              <a:t>締切：</a:t>
            </a:r>
            <a:r>
              <a:rPr lang="en-US" altLang="ja-JP" sz="969" kern="100" dirty="0">
                <a:latin typeface="游ゴシック" panose="020B0400000000000000" pitchFamily="50" charset="-128"/>
                <a:cs typeface="Times New Roman" panose="02020603050405020304" pitchFamily="18" charset="0"/>
              </a:rPr>
              <a:t>6</a:t>
            </a:r>
            <a:r>
              <a:rPr lang="ja-JP" altLang="en-US" sz="969" kern="100" dirty="0">
                <a:latin typeface="游ゴシック" panose="020B0400000000000000" pitchFamily="50" charset="-128"/>
                <a:cs typeface="Times New Roman" panose="02020603050405020304" pitchFamily="18" charset="0"/>
              </a:rPr>
              <a:t>月</a:t>
            </a:r>
            <a:r>
              <a:rPr lang="en-US" altLang="ja-JP" sz="969" kern="100" dirty="0">
                <a:latin typeface="游ゴシック" panose="020B0400000000000000" pitchFamily="50" charset="-128"/>
                <a:cs typeface="Times New Roman" panose="02020603050405020304" pitchFamily="18" charset="0"/>
              </a:rPr>
              <a:t>4</a:t>
            </a:r>
            <a:r>
              <a:rPr lang="ja-JP" altLang="en-US" sz="969" kern="100" dirty="0">
                <a:latin typeface="游ゴシック" panose="020B0400000000000000" pitchFamily="50" charset="-128"/>
                <a:cs typeface="Times New Roman" panose="02020603050405020304" pitchFamily="18" charset="0"/>
              </a:rPr>
              <a:t>日（木）</a:t>
            </a:r>
            <a:endParaRPr lang="ja-JP" altLang="en-US" sz="969" dirty="0"/>
          </a:p>
        </p:txBody>
      </p:sp>
    </p:spTree>
    <p:extLst>
      <p:ext uri="{BB962C8B-B14F-4D97-AF65-F5344CB8AC3E}">
        <p14:creationId xmlns:p14="http://schemas.microsoft.com/office/powerpoint/2010/main" val="881019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256</Words>
  <Application>Microsoft Office PowerPoint</Application>
  <PresentationFormat>ワイド画面</PresentationFormat>
  <Paragraphs>41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游明朝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新井　千晶</dc:creator>
  <cp:lastModifiedBy>新井　千晶</cp:lastModifiedBy>
  <cp:revision>7</cp:revision>
  <dcterms:created xsi:type="dcterms:W3CDTF">2025-02-10T05:26:51Z</dcterms:created>
  <dcterms:modified xsi:type="dcterms:W3CDTF">2026-01-22T01:33:55Z</dcterms:modified>
</cp:coreProperties>
</file>