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activeX/activeX1.xml" ContentType="application/vnd.ms-office.activeX+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962" r:id="rId1"/>
    <p:sldMasterId id="2147485422" r:id="rId2"/>
  </p:sldMasterIdLst>
  <p:notesMasterIdLst>
    <p:notesMasterId r:id="rId26"/>
  </p:notesMasterIdLst>
  <p:handoutMasterIdLst>
    <p:handoutMasterId r:id="rId27"/>
  </p:handoutMasterIdLst>
  <p:sldIdLst>
    <p:sldId id="256" r:id="rId3"/>
    <p:sldId id="267" r:id="rId4"/>
    <p:sldId id="286" r:id="rId5"/>
    <p:sldId id="288" r:id="rId6"/>
    <p:sldId id="264" r:id="rId7"/>
    <p:sldId id="266" r:id="rId8"/>
    <p:sldId id="272" r:id="rId9"/>
    <p:sldId id="265" r:id="rId10"/>
    <p:sldId id="270" r:id="rId11"/>
    <p:sldId id="279" r:id="rId12"/>
    <p:sldId id="283" r:id="rId13"/>
    <p:sldId id="282" r:id="rId14"/>
    <p:sldId id="259" r:id="rId15"/>
    <p:sldId id="269" r:id="rId16"/>
    <p:sldId id="287" r:id="rId17"/>
    <p:sldId id="289" r:id="rId18"/>
    <p:sldId id="271" r:id="rId19"/>
    <p:sldId id="273" r:id="rId20"/>
    <p:sldId id="268" r:id="rId21"/>
    <p:sldId id="274" r:id="rId22"/>
    <p:sldId id="263" r:id="rId23"/>
    <p:sldId id="277" r:id="rId24"/>
    <p:sldId id="290" r:id="rId25"/>
  </p:sldIdLst>
  <p:sldSz cx="12192000" cy="6858000"/>
  <p:notesSz cx="9869488"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66"/>
    <a:srgbClr val="0000FF"/>
    <a:srgbClr val="996600"/>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7" autoAdjust="0"/>
  </p:normalViewPr>
  <p:slideViewPr>
    <p:cSldViewPr snapToGrid="0">
      <p:cViewPr varScale="1">
        <p:scale>
          <a:sx n="71" d="100"/>
          <a:sy n="71" d="100"/>
        </p:scale>
        <p:origin x="235" y="53"/>
      </p:cViewPr>
      <p:guideLst>
        <p:guide orient="horz" pos="2160"/>
        <p:guide pos="3840"/>
      </p:guideLst>
    </p:cSldViewPr>
  </p:slideViewPr>
  <p:outlineViewPr>
    <p:cViewPr>
      <p:scale>
        <a:sx n="33" d="100"/>
        <a:sy n="33" d="100"/>
      </p:scale>
      <p:origin x="0" y="-6931"/>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32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3872"/>
  <ax:ocxPr ax:name="_cy" ax:value="2932"/>
  <ax:ocxPr ax:name="Style" ax:value="11"/>
  <ax:ocxPr ax:name="SubStyle" ax:value="0"/>
  <ax:ocxPr ax:name="Validation" ax:value="2"/>
  <ax:ocxPr ax:name="LineWeight" ax:value="3"/>
  <ax:ocxPr ax:name="Direction" ax:value="0"/>
  <ax:ocxPr ax:name="ShowData" ax:value="1"/>
  <ax:ocxPr ax:name="Value" ax:value="https://www.eltax.lta.go.jp"/>
  <ax:ocxPr ax:name="ForeColor" ax:value="0"/>
  <ax:ocxPr ax:name="BackColor" ax:value="16777215"/>
</ax:ocx>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BC874-23A6-4AC0-B908-0BB2AEF0F6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F15210E-3977-42CE-AB32-97B9312D3F0B}">
      <dgm:prSet/>
      <dgm:spPr>
        <a:solidFill>
          <a:schemeClr val="bg2"/>
        </a:solidFill>
      </dgm:spPr>
      <dgm:t>
        <a:bodyPr/>
        <a:lstStyle/>
        <a:p>
          <a:pPr rtl="0"/>
          <a:r>
            <a:rPr lang="ja-JP" b="1" dirty="0"/>
            <a:t>提出先</a:t>
          </a:r>
        </a:p>
      </dgm:t>
    </dgm:pt>
    <dgm:pt modelId="{D6B1F395-2AAA-4E6E-B039-68B0A76362D0}" type="parTrans" cxnId="{8F318BC5-8F82-487A-BB0A-1E826DEA01B2}">
      <dgm:prSet/>
      <dgm:spPr/>
      <dgm:t>
        <a:bodyPr/>
        <a:lstStyle/>
        <a:p>
          <a:endParaRPr lang="ja-JP" altLang="en-US"/>
        </a:p>
      </dgm:t>
    </dgm:pt>
    <dgm:pt modelId="{BFE0F56E-63CE-4508-9C7D-361B6FCDE20C}" type="sibTrans" cxnId="{8F318BC5-8F82-487A-BB0A-1E826DEA01B2}">
      <dgm:prSet/>
      <dgm:spPr/>
      <dgm:t>
        <a:bodyPr/>
        <a:lstStyle/>
        <a:p>
          <a:endParaRPr lang="ja-JP" altLang="en-US"/>
        </a:p>
      </dgm:t>
    </dgm:pt>
    <dgm:pt modelId="{BAACA65D-E266-404B-A288-8895F10F2757}">
      <dgm:prSet/>
      <dgm:spPr>
        <a:solidFill>
          <a:schemeClr val="bg2"/>
        </a:solidFill>
      </dgm:spPr>
      <dgm:t>
        <a:bodyPr/>
        <a:lstStyle/>
        <a:p>
          <a:pPr rtl="0"/>
          <a:r>
            <a:rPr lang="ja-JP" b="1" dirty="0"/>
            <a:t>提出基準</a:t>
          </a:r>
        </a:p>
      </dgm:t>
    </dgm:pt>
    <dgm:pt modelId="{165A2FDF-0D85-4820-A888-5887348E19E7}" type="parTrans" cxnId="{882DFDAD-8685-4AE3-BB6D-3FAE27AF491B}">
      <dgm:prSet/>
      <dgm:spPr/>
      <dgm:t>
        <a:bodyPr/>
        <a:lstStyle/>
        <a:p>
          <a:endParaRPr lang="ja-JP" altLang="en-US"/>
        </a:p>
      </dgm:t>
    </dgm:pt>
    <dgm:pt modelId="{5C55EC95-535B-40BD-8B27-61F3BB368315}" type="sibTrans" cxnId="{882DFDAD-8685-4AE3-BB6D-3FAE27AF491B}">
      <dgm:prSet/>
      <dgm:spPr/>
      <dgm:t>
        <a:bodyPr/>
        <a:lstStyle/>
        <a:p>
          <a:endParaRPr lang="ja-JP" altLang="en-US"/>
        </a:p>
      </dgm:t>
    </dgm:pt>
    <dgm:pt modelId="{C2D33742-DDF7-444B-B1C9-69C47470EF42}">
      <dgm:prSet custT="1"/>
      <dgm:spPr/>
      <dgm:t>
        <a:bodyPr/>
        <a:lstStyle/>
        <a:p>
          <a:pPr rtl="0"/>
          <a:r>
            <a:rPr lang="ja-JP" altLang="en-US" sz="1800" b="0" i="0" dirty="0"/>
            <a:t>令和７年１月から１２月の間に支払いをした給与がある従業員</a:t>
          </a:r>
          <a:endParaRPr lang="ja-JP" altLang="en-US" sz="1800" dirty="0">
            <a:solidFill>
              <a:srgbClr val="FF0000"/>
            </a:solidFill>
          </a:endParaRPr>
        </a:p>
      </dgm:t>
    </dgm:pt>
    <dgm:pt modelId="{20CA06DC-35EC-4A18-B9ED-1E2ABEDDA203}" type="parTrans" cxnId="{DA05B012-735D-4318-827D-242CBD3F226F}">
      <dgm:prSet/>
      <dgm:spPr/>
      <dgm:t>
        <a:bodyPr/>
        <a:lstStyle/>
        <a:p>
          <a:endParaRPr lang="ja-JP" altLang="en-US"/>
        </a:p>
      </dgm:t>
    </dgm:pt>
    <dgm:pt modelId="{13B0C866-6FFB-4941-8D97-F77C5597A69C}" type="sibTrans" cxnId="{DA05B012-735D-4318-827D-242CBD3F226F}">
      <dgm:prSet/>
      <dgm:spPr/>
      <dgm:t>
        <a:bodyPr/>
        <a:lstStyle/>
        <a:p>
          <a:endParaRPr lang="ja-JP" altLang="en-US"/>
        </a:p>
      </dgm:t>
    </dgm:pt>
    <dgm:pt modelId="{E7DC1070-1628-410C-84B5-3479246B53AC}">
      <dgm:prSet custT="1"/>
      <dgm:spPr/>
      <dgm:t>
        <a:bodyPr/>
        <a:lstStyle/>
        <a:p>
          <a:pPr rtl="0"/>
          <a:r>
            <a:rPr lang="ja-JP" altLang="en-US" sz="1800" dirty="0"/>
            <a:t>令和８年２月２日（月）</a:t>
          </a:r>
        </a:p>
      </dgm:t>
    </dgm:pt>
    <dgm:pt modelId="{75F5C8C5-7BE8-4DF6-B6ED-FCF5BE9BC5E2}" type="sibTrans" cxnId="{8BCACB2F-70C6-4604-B25B-D7F24F5B6580}">
      <dgm:prSet/>
      <dgm:spPr/>
      <dgm:t>
        <a:bodyPr/>
        <a:lstStyle/>
        <a:p>
          <a:endParaRPr kumimoji="1" lang="ja-JP" altLang="en-US"/>
        </a:p>
      </dgm:t>
    </dgm:pt>
    <dgm:pt modelId="{55A114D9-2D0B-4976-BAB5-DA0353007A4D}" type="parTrans" cxnId="{8BCACB2F-70C6-4604-B25B-D7F24F5B6580}">
      <dgm:prSet/>
      <dgm:spPr/>
      <dgm:t>
        <a:bodyPr/>
        <a:lstStyle/>
        <a:p>
          <a:endParaRPr kumimoji="1" lang="ja-JP" altLang="en-US"/>
        </a:p>
      </dgm:t>
    </dgm:pt>
    <dgm:pt modelId="{6778B4CF-6B00-46FB-A9A1-DE2F587A2066}">
      <dgm:prSet/>
      <dgm:spPr>
        <a:solidFill>
          <a:schemeClr val="bg2"/>
        </a:solidFill>
      </dgm:spPr>
      <dgm:t>
        <a:bodyPr/>
        <a:lstStyle/>
        <a:p>
          <a:pPr rtl="0"/>
          <a:r>
            <a:rPr lang="ja-JP" altLang="en-US" b="1" dirty="0"/>
            <a:t>提出期限</a:t>
          </a:r>
        </a:p>
      </dgm:t>
    </dgm:pt>
    <dgm:pt modelId="{573576B1-4D84-4698-9716-BEE8BC992378}" type="parTrans" cxnId="{AC165E9D-100A-40FD-95E6-920F12982450}">
      <dgm:prSet/>
      <dgm:spPr/>
      <dgm:t>
        <a:bodyPr/>
        <a:lstStyle/>
        <a:p>
          <a:endParaRPr kumimoji="1" lang="ja-JP" altLang="en-US"/>
        </a:p>
      </dgm:t>
    </dgm:pt>
    <dgm:pt modelId="{12D2770B-0A37-47E4-A863-5BCC325EC502}" type="sibTrans" cxnId="{AC165E9D-100A-40FD-95E6-920F12982450}">
      <dgm:prSet/>
      <dgm:spPr/>
      <dgm:t>
        <a:bodyPr/>
        <a:lstStyle/>
        <a:p>
          <a:endParaRPr kumimoji="1" lang="ja-JP" altLang="en-US"/>
        </a:p>
      </dgm:t>
    </dgm:pt>
    <dgm:pt modelId="{B11220C9-AE10-4A86-9B23-34584D11E8FA}">
      <dgm:prSet custT="1"/>
      <dgm:spPr/>
      <dgm:t>
        <a:bodyPr/>
        <a:lstStyle/>
        <a:p>
          <a:pPr rtl="0"/>
          <a:r>
            <a:rPr lang="ja-JP" altLang="en-US" sz="1800" b="0" dirty="0"/>
            <a:t>従業員が令和８年１月１日現在居住している区市町村</a:t>
          </a:r>
          <a:r>
            <a:rPr lang="ja-JP" altLang="en-US" sz="1800" dirty="0"/>
            <a:t>（原則は住民登録地）</a:t>
          </a:r>
        </a:p>
      </dgm:t>
    </dgm:pt>
    <dgm:pt modelId="{59B834F1-B16E-4900-A3EA-ABE93A7392F8}" type="parTrans" cxnId="{470CDEAD-7B0A-41C4-8A73-1C5FE74D0B19}">
      <dgm:prSet/>
      <dgm:spPr/>
      <dgm:t>
        <a:bodyPr/>
        <a:lstStyle/>
        <a:p>
          <a:endParaRPr kumimoji="1" lang="ja-JP" altLang="en-US"/>
        </a:p>
      </dgm:t>
    </dgm:pt>
    <dgm:pt modelId="{2B636266-32EE-4B7F-B36B-336E3913D6CC}" type="sibTrans" cxnId="{470CDEAD-7B0A-41C4-8A73-1C5FE74D0B19}">
      <dgm:prSet/>
      <dgm:spPr/>
      <dgm:t>
        <a:bodyPr/>
        <a:lstStyle/>
        <a:p>
          <a:endParaRPr kumimoji="1" lang="ja-JP" altLang="en-US"/>
        </a:p>
      </dgm:t>
    </dgm:pt>
    <dgm:pt modelId="{A4754549-D0E6-4575-B7D1-51464BD87358}" type="pres">
      <dgm:prSet presAssocID="{E22BC874-23A6-4AC0-B908-0BB2AEF0F6BA}" presName="linear" presStyleCnt="0">
        <dgm:presLayoutVars>
          <dgm:animLvl val="lvl"/>
          <dgm:resizeHandles val="exact"/>
        </dgm:presLayoutVars>
      </dgm:prSet>
      <dgm:spPr/>
    </dgm:pt>
    <dgm:pt modelId="{187D316B-014E-4ADC-8419-34CACDB7F4F1}" type="pres">
      <dgm:prSet presAssocID="{4F15210E-3977-42CE-AB32-97B9312D3F0B}" presName="parentText" presStyleLbl="node1" presStyleIdx="0" presStyleCnt="3" custScaleY="64843">
        <dgm:presLayoutVars>
          <dgm:chMax val="0"/>
          <dgm:bulletEnabled val="1"/>
        </dgm:presLayoutVars>
      </dgm:prSet>
      <dgm:spPr/>
    </dgm:pt>
    <dgm:pt modelId="{41B37F93-0D9B-4B49-8EE9-077D4A91754A}" type="pres">
      <dgm:prSet presAssocID="{4F15210E-3977-42CE-AB32-97B9312D3F0B}" presName="childText" presStyleLbl="revTx" presStyleIdx="0" presStyleCnt="3">
        <dgm:presLayoutVars>
          <dgm:bulletEnabled val="1"/>
        </dgm:presLayoutVars>
      </dgm:prSet>
      <dgm:spPr/>
    </dgm:pt>
    <dgm:pt modelId="{A9DE19A0-5174-4D9E-8591-3B7A3CF0CCA0}" type="pres">
      <dgm:prSet presAssocID="{6778B4CF-6B00-46FB-A9A1-DE2F587A2066}" presName="parentText" presStyleLbl="node1" presStyleIdx="1" presStyleCnt="3" custScaleY="61861" custLinFactNeighborY="-7791">
        <dgm:presLayoutVars>
          <dgm:chMax val="0"/>
          <dgm:bulletEnabled val="1"/>
        </dgm:presLayoutVars>
      </dgm:prSet>
      <dgm:spPr/>
    </dgm:pt>
    <dgm:pt modelId="{7010F964-ED70-4042-BA80-8FB81A0BB4A0}" type="pres">
      <dgm:prSet presAssocID="{6778B4CF-6B00-46FB-A9A1-DE2F587A2066}" presName="childText" presStyleLbl="revTx" presStyleIdx="1" presStyleCnt="3">
        <dgm:presLayoutVars>
          <dgm:bulletEnabled val="1"/>
        </dgm:presLayoutVars>
      </dgm:prSet>
      <dgm:spPr/>
    </dgm:pt>
    <dgm:pt modelId="{C94D90C9-6484-46D5-8A7F-DAD38FE3ED23}" type="pres">
      <dgm:prSet presAssocID="{BAACA65D-E266-404B-A288-8895F10F2757}" presName="parentText" presStyleLbl="node1" presStyleIdx="2" presStyleCnt="3" custScaleY="58734" custLinFactNeighborY="-1021">
        <dgm:presLayoutVars>
          <dgm:chMax val="0"/>
          <dgm:bulletEnabled val="1"/>
        </dgm:presLayoutVars>
      </dgm:prSet>
      <dgm:spPr/>
    </dgm:pt>
    <dgm:pt modelId="{9AA122B9-8C73-4159-871C-8481DF1E93A3}" type="pres">
      <dgm:prSet presAssocID="{BAACA65D-E266-404B-A288-8895F10F2757}" presName="childText" presStyleLbl="revTx" presStyleIdx="2" presStyleCnt="3">
        <dgm:presLayoutVars>
          <dgm:bulletEnabled val="1"/>
        </dgm:presLayoutVars>
      </dgm:prSet>
      <dgm:spPr/>
    </dgm:pt>
  </dgm:ptLst>
  <dgm:cxnLst>
    <dgm:cxn modelId="{DA05B012-735D-4318-827D-242CBD3F226F}" srcId="{BAACA65D-E266-404B-A288-8895F10F2757}" destId="{C2D33742-DDF7-444B-B1C9-69C47470EF42}" srcOrd="0" destOrd="0" parTransId="{20CA06DC-35EC-4A18-B9ED-1E2ABEDDA203}" sibTransId="{13B0C866-6FFB-4941-8D97-F77C5597A69C}"/>
    <dgm:cxn modelId="{8BCACB2F-70C6-4604-B25B-D7F24F5B6580}" srcId="{6778B4CF-6B00-46FB-A9A1-DE2F587A2066}" destId="{E7DC1070-1628-410C-84B5-3479246B53AC}" srcOrd="0" destOrd="0" parTransId="{55A114D9-2D0B-4976-BAB5-DA0353007A4D}" sibTransId="{75F5C8C5-7BE8-4DF6-B6ED-FCF5BE9BC5E2}"/>
    <dgm:cxn modelId="{2EB96A30-85BA-48D9-A5C5-66349C2E9740}" type="presOf" srcId="{4F15210E-3977-42CE-AB32-97B9312D3F0B}" destId="{187D316B-014E-4ADC-8419-34CACDB7F4F1}" srcOrd="0" destOrd="0" presId="urn:microsoft.com/office/officeart/2005/8/layout/vList2"/>
    <dgm:cxn modelId="{22E3FF5E-1EE5-4F45-AC06-C92B22EF954A}" type="presOf" srcId="{B11220C9-AE10-4A86-9B23-34584D11E8FA}" destId="{41B37F93-0D9B-4B49-8EE9-077D4A91754A}" srcOrd="0" destOrd="0" presId="urn:microsoft.com/office/officeart/2005/8/layout/vList2"/>
    <dgm:cxn modelId="{49170049-4EA2-427E-A434-3A33DA0EC075}" type="presOf" srcId="{E22BC874-23A6-4AC0-B908-0BB2AEF0F6BA}" destId="{A4754549-D0E6-4575-B7D1-51464BD87358}" srcOrd="0" destOrd="0" presId="urn:microsoft.com/office/officeart/2005/8/layout/vList2"/>
    <dgm:cxn modelId="{7EB63870-5C80-4947-AB3C-69901A5C9C40}" type="presOf" srcId="{6778B4CF-6B00-46FB-A9A1-DE2F587A2066}" destId="{A9DE19A0-5174-4D9E-8591-3B7A3CF0CCA0}" srcOrd="0" destOrd="0" presId="urn:microsoft.com/office/officeart/2005/8/layout/vList2"/>
    <dgm:cxn modelId="{7917D284-8000-45CE-8638-D37A82444B7B}" type="presOf" srcId="{E7DC1070-1628-410C-84B5-3479246B53AC}" destId="{7010F964-ED70-4042-BA80-8FB81A0BB4A0}" srcOrd="0" destOrd="0" presId="urn:microsoft.com/office/officeart/2005/8/layout/vList2"/>
    <dgm:cxn modelId="{AC165E9D-100A-40FD-95E6-920F12982450}" srcId="{E22BC874-23A6-4AC0-B908-0BB2AEF0F6BA}" destId="{6778B4CF-6B00-46FB-A9A1-DE2F587A2066}" srcOrd="1" destOrd="0" parTransId="{573576B1-4D84-4698-9716-BEE8BC992378}" sibTransId="{12D2770B-0A37-47E4-A863-5BCC325EC502}"/>
    <dgm:cxn modelId="{470CDEAD-7B0A-41C4-8A73-1C5FE74D0B19}" srcId="{4F15210E-3977-42CE-AB32-97B9312D3F0B}" destId="{B11220C9-AE10-4A86-9B23-34584D11E8FA}" srcOrd="0" destOrd="0" parTransId="{59B834F1-B16E-4900-A3EA-ABE93A7392F8}" sibTransId="{2B636266-32EE-4B7F-B36B-336E3913D6CC}"/>
    <dgm:cxn modelId="{882DFDAD-8685-4AE3-BB6D-3FAE27AF491B}" srcId="{E22BC874-23A6-4AC0-B908-0BB2AEF0F6BA}" destId="{BAACA65D-E266-404B-A288-8895F10F2757}" srcOrd="2" destOrd="0" parTransId="{165A2FDF-0D85-4820-A888-5887348E19E7}" sibTransId="{5C55EC95-535B-40BD-8B27-61F3BB368315}"/>
    <dgm:cxn modelId="{8F318BC5-8F82-487A-BB0A-1E826DEA01B2}" srcId="{E22BC874-23A6-4AC0-B908-0BB2AEF0F6BA}" destId="{4F15210E-3977-42CE-AB32-97B9312D3F0B}" srcOrd="0" destOrd="0" parTransId="{D6B1F395-2AAA-4E6E-B039-68B0A76362D0}" sibTransId="{BFE0F56E-63CE-4508-9C7D-361B6FCDE20C}"/>
    <dgm:cxn modelId="{BCBC37DE-B15B-4502-A636-E675FB008E83}" type="presOf" srcId="{C2D33742-DDF7-444B-B1C9-69C47470EF42}" destId="{9AA122B9-8C73-4159-871C-8481DF1E93A3}" srcOrd="0" destOrd="0" presId="urn:microsoft.com/office/officeart/2005/8/layout/vList2"/>
    <dgm:cxn modelId="{80991EEF-5104-4B7B-9CEC-0DDF11DC4CB5}" type="presOf" srcId="{BAACA65D-E266-404B-A288-8895F10F2757}" destId="{C94D90C9-6484-46D5-8A7F-DAD38FE3ED23}" srcOrd="0" destOrd="0" presId="urn:microsoft.com/office/officeart/2005/8/layout/vList2"/>
    <dgm:cxn modelId="{AC05140F-105D-4FEF-B79F-88111C694DEF}" type="presParOf" srcId="{A4754549-D0E6-4575-B7D1-51464BD87358}" destId="{187D316B-014E-4ADC-8419-34CACDB7F4F1}" srcOrd="0" destOrd="0" presId="urn:microsoft.com/office/officeart/2005/8/layout/vList2"/>
    <dgm:cxn modelId="{32E843D2-0694-4510-9A1D-CF6C08C2CF43}" type="presParOf" srcId="{A4754549-D0E6-4575-B7D1-51464BD87358}" destId="{41B37F93-0D9B-4B49-8EE9-077D4A91754A}" srcOrd="1" destOrd="0" presId="urn:microsoft.com/office/officeart/2005/8/layout/vList2"/>
    <dgm:cxn modelId="{9EACE523-00A7-428B-B388-FA79BE31945A}" type="presParOf" srcId="{A4754549-D0E6-4575-B7D1-51464BD87358}" destId="{A9DE19A0-5174-4D9E-8591-3B7A3CF0CCA0}" srcOrd="2" destOrd="0" presId="urn:microsoft.com/office/officeart/2005/8/layout/vList2"/>
    <dgm:cxn modelId="{F4142F58-B1F4-4541-AB43-1BD6E153C4A7}" type="presParOf" srcId="{A4754549-D0E6-4575-B7D1-51464BD87358}" destId="{7010F964-ED70-4042-BA80-8FB81A0BB4A0}" srcOrd="3" destOrd="0" presId="urn:microsoft.com/office/officeart/2005/8/layout/vList2"/>
    <dgm:cxn modelId="{7C2560B4-C58C-4388-B38E-4ADD6177FD05}" type="presParOf" srcId="{A4754549-D0E6-4575-B7D1-51464BD87358}" destId="{C94D90C9-6484-46D5-8A7F-DAD38FE3ED23}" srcOrd="4" destOrd="0" presId="urn:microsoft.com/office/officeart/2005/8/layout/vList2"/>
    <dgm:cxn modelId="{7909DFC6-BA26-4C58-A944-CB35C57C21F5}" type="presParOf" srcId="{A4754549-D0E6-4575-B7D1-51464BD87358}" destId="{9AA122B9-8C73-4159-871C-8481DF1E93A3}"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2BC874-23A6-4AC0-B908-0BB2AEF0F6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DEEF11C-0850-4B43-951A-19F73C8C5478}">
      <dgm:prSet custT="1"/>
      <dgm:spPr/>
      <dgm:t>
        <a:bodyPr/>
        <a:lstStyle/>
        <a:p>
          <a:pPr rtl="0"/>
          <a:r>
            <a:rPr lang="ja-JP" altLang="en-US" sz="1800" dirty="0"/>
            <a:t>給与所得控除が５５万円から６５万円に１０万円引き上げられました。</a:t>
          </a:r>
        </a:p>
      </dgm:t>
    </dgm:pt>
    <dgm:pt modelId="{361A50F8-21E7-4911-A84F-9AE3CCF9E29D}" type="parTrans" cxnId="{F456015A-6609-4FCD-8291-2CD4D447DB0E}">
      <dgm:prSet/>
      <dgm:spPr/>
      <dgm:t>
        <a:bodyPr/>
        <a:lstStyle/>
        <a:p>
          <a:endParaRPr lang="ja-JP" altLang="en-US"/>
        </a:p>
      </dgm:t>
    </dgm:pt>
    <dgm:pt modelId="{DB330428-C591-40AD-86D8-7DCBE4580E5B}" type="sibTrans" cxnId="{F456015A-6609-4FCD-8291-2CD4D447DB0E}">
      <dgm:prSet/>
      <dgm:spPr/>
      <dgm:t>
        <a:bodyPr/>
        <a:lstStyle/>
        <a:p>
          <a:endParaRPr lang="ja-JP" altLang="en-US"/>
        </a:p>
      </dgm:t>
    </dgm:pt>
    <dgm:pt modelId="{BAACA65D-E266-404B-A288-8895F10F2757}">
      <dgm:prSet custT="1"/>
      <dgm:spPr>
        <a:solidFill>
          <a:schemeClr val="bg2"/>
        </a:solidFill>
      </dgm:spPr>
      <dgm:t>
        <a:bodyPr/>
        <a:lstStyle/>
        <a:p>
          <a:pPr rtl="0"/>
          <a:r>
            <a:rPr lang="ja-JP" altLang="en-US" sz="2400" b="1" dirty="0"/>
            <a:t>各種扶養控除等にかかる所得要件の引き上げ</a:t>
          </a:r>
        </a:p>
      </dgm:t>
    </dgm:pt>
    <dgm:pt modelId="{165A2FDF-0D85-4820-A888-5887348E19E7}" type="parTrans" cxnId="{882DFDAD-8685-4AE3-BB6D-3FAE27AF491B}">
      <dgm:prSet/>
      <dgm:spPr/>
      <dgm:t>
        <a:bodyPr/>
        <a:lstStyle/>
        <a:p>
          <a:endParaRPr lang="ja-JP" altLang="en-US"/>
        </a:p>
      </dgm:t>
    </dgm:pt>
    <dgm:pt modelId="{5C55EC95-535B-40BD-8B27-61F3BB368315}" type="sibTrans" cxnId="{882DFDAD-8685-4AE3-BB6D-3FAE27AF491B}">
      <dgm:prSet/>
      <dgm:spPr/>
      <dgm:t>
        <a:bodyPr/>
        <a:lstStyle/>
        <a:p>
          <a:endParaRPr lang="ja-JP" altLang="en-US"/>
        </a:p>
      </dgm:t>
    </dgm:pt>
    <dgm:pt modelId="{4F15210E-3977-42CE-AB32-97B9312D3F0B}">
      <dgm:prSet custT="1"/>
      <dgm:spPr>
        <a:solidFill>
          <a:schemeClr val="bg2"/>
        </a:solidFill>
      </dgm:spPr>
      <dgm:t>
        <a:bodyPr/>
        <a:lstStyle/>
        <a:p>
          <a:pPr rtl="0"/>
          <a:r>
            <a:rPr lang="ja-JP" altLang="en-US" sz="2400" b="1" dirty="0"/>
            <a:t>給与所得控除の改正</a:t>
          </a:r>
        </a:p>
      </dgm:t>
    </dgm:pt>
    <dgm:pt modelId="{BFE0F56E-63CE-4508-9C7D-361B6FCDE20C}" type="sibTrans" cxnId="{8F318BC5-8F82-487A-BB0A-1E826DEA01B2}">
      <dgm:prSet/>
      <dgm:spPr/>
      <dgm:t>
        <a:bodyPr/>
        <a:lstStyle/>
        <a:p>
          <a:endParaRPr lang="ja-JP" altLang="en-US"/>
        </a:p>
      </dgm:t>
    </dgm:pt>
    <dgm:pt modelId="{D6B1F395-2AAA-4E6E-B039-68B0A76362D0}" type="parTrans" cxnId="{8F318BC5-8F82-487A-BB0A-1E826DEA01B2}">
      <dgm:prSet/>
      <dgm:spPr/>
      <dgm:t>
        <a:bodyPr/>
        <a:lstStyle/>
        <a:p>
          <a:endParaRPr lang="ja-JP" altLang="en-US"/>
        </a:p>
      </dgm:t>
    </dgm:pt>
    <dgm:pt modelId="{388EED91-51A2-4F1D-B397-71E8551D4959}">
      <dgm:prSet custT="1"/>
      <dgm:spPr/>
      <dgm:t>
        <a:bodyPr/>
        <a:lstStyle/>
        <a:p>
          <a:pPr rtl="0"/>
          <a:r>
            <a:rPr lang="ja-JP" altLang="en-US" sz="1800" dirty="0">
              <a:solidFill>
                <a:schemeClr val="tx1"/>
              </a:solidFill>
            </a:rPr>
            <a:t>同一生計配偶者及び扶養親族の合計所得金額　４８万円→５８万円</a:t>
          </a:r>
        </a:p>
      </dgm:t>
    </dgm:pt>
    <dgm:pt modelId="{3DE6A3CB-416F-4266-B1F2-95E970A3FAC6}" type="sibTrans" cxnId="{0F804CE8-3F1F-4E5E-A05C-A82D695F09AA}">
      <dgm:prSet/>
      <dgm:spPr/>
      <dgm:t>
        <a:bodyPr/>
        <a:lstStyle/>
        <a:p>
          <a:endParaRPr kumimoji="1" lang="ja-JP" altLang="en-US"/>
        </a:p>
      </dgm:t>
    </dgm:pt>
    <dgm:pt modelId="{91D6AC5B-3076-467D-8DD6-5250EDEBA134}" type="parTrans" cxnId="{0F804CE8-3F1F-4E5E-A05C-A82D695F09AA}">
      <dgm:prSet/>
      <dgm:spPr/>
      <dgm:t>
        <a:bodyPr/>
        <a:lstStyle/>
        <a:p>
          <a:endParaRPr kumimoji="1" lang="ja-JP" altLang="en-US"/>
        </a:p>
      </dgm:t>
    </dgm:pt>
    <dgm:pt modelId="{0E26CCD3-ED84-448D-A41A-D7069A3C5BEF}">
      <dgm:prSet custT="1"/>
      <dgm:spPr/>
      <dgm:t>
        <a:bodyPr/>
        <a:lstStyle/>
        <a:p>
          <a:pPr rtl="0"/>
          <a:r>
            <a:rPr lang="ja-JP" altLang="en-US" sz="1800" dirty="0">
              <a:solidFill>
                <a:schemeClr val="tx1"/>
              </a:solidFill>
            </a:rPr>
            <a:t>ひとり親控除の対象となる子の総所得金額等　４８万円→５８万円</a:t>
          </a:r>
        </a:p>
      </dgm:t>
    </dgm:pt>
    <dgm:pt modelId="{F56F98E4-40B4-49D3-A06E-013E140800E4}" type="parTrans" cxnId="{296DFCEA-E82D-402D-BBF5-192B845525FF}">
      <dgm:prSet/>
      <dgm:spPr/>
      <dgm:t>
        <a:bodyPr/>
        <a:lstStyle/>
        <a:p>
          <a:endParaRPr kumimoji="1" lang="ja-JP" altLang="en-US"/>
        </a:p>
      </dgm:t>
    </dgm:pt>
    <dgm:pt modelId="{D6B54303-AF29-424D-B3EC-7A7F81DB0623}" type="sibTrans" cxnId="{296DFCEA-E82D-402D-BBF5-192B845525FF}">
      <dgm:prSet/>
      <dgm:spPr/>
      <dgm:t>
        <a:bodyPr/>
        <a:lstStyle/>
        <a:p>
          <a:endParaRPr kumimoji="1" lang="ja-JP" altLang="en-US"/>
        </a:p>
      </dgm:t>
    </dgm:pt>
    <dgm:pt modelId="{A252D733-8D38-4401-85F9-92EA90909170}">
      <dgm:prSet custT="1"/>
      <dgm:spPr/>
      <dgm:t>
        <a:bodyPr/>
        <a:lstStyle/>
        <a:p>
          <a:pPr rtl="0"/>
          <a:r>
            <a:rPr lang="ja-JP" altLang="en-US" sz="1800" dirty="0">
              <a:solidFill>
                <a:schemeClr val="tx1"/>
              </a:solidFill>
            </a:rPr>
            <a:t>勤労学生控除の対象となる合計所得金額　７５万円→８５万円</a:t>
          </a:r>
        </a:p>
      </dgm:t>
    </dgm:pt>
    <dgm:pt modelId="{94C78991-BA7B-4E56-83EF-51C975959549}" type="parTrans" cxnId="{4DFF95D8-B2EA-48E3-9995-2BC003D53C1D}">
      <dgm:prSet/>
      <dgm:spPr/>
      <dgm:t>
        <a:bodyPr/>
        <a:lstStyle/>
        <a:p>
          <a:endParaRPr kumimoji="1" lang="ja-JP" altLang="en-US"/>
        </a:p>
      </dgm:t>
    </dgm:pt>
    <dgm:pt modelId="{F45BD266-6046-4F88-938D-3FBA6EC9CFFE}" type="sibTrans" cxnId="{4DFF95D8-B2EA-48E3-9995-2BC003D53C1D}">
      <dgm:prSet/>
      <dgm:spPr/>
      <dgm:t>
        <a:bodyPr/>
        <a:lstStyle/>
        <a:p>
          <a:endParaRPr kumimoji="1" lang="ja-JP" altLang="en-US"/>
        </a:p>
      </dgm:t>
    </dgm:pt>
    <dgm:pt modelId="{5D92FE37-CA31-472B-95D8-DEBC47965B09}">
      <dgm:prSet custT="1"/>
      <dgm:spPr/>
      <dgm:t>
        <a:bodyPr/>
        <a:lstStyle/>
        <a:p>
          <a:pPr rtl="0"/>
          <a:endParaRPr lang="ja-JP" altLang="en-US" sz="1800" dirty="0"/>
        </a:p>
      </dgm:t>
    </dgm:pt>
    <dgm:pt modelId="{F2710E98-125A-4D98-9375-54D3EB998DC3}" type="parTrans" cxnId="{2FCA0574-FD07-4C16-8112-931C77B9B912}">
      <dgm:prSet/>
      <dgm:spPr/>
      <dgm:t>
        <a:bodyPr/>
        <a:lstStyle/>
        <a:p>
          <a:endParaRPr kumimoji="1" lang="ja-JP" altLang="en-US"/>
        </a:p>
      </dgm:t>
    </dgm:pt>
    <dgm:pt modelId="{7FD88DA5-318F-4144-A8B5-5502F87B75D8}" type="sibTrans" cxnId="{2FCA0574-FD07-4C16-8112-931C77B9B912}">
      <dgm:prSet/>
      <dgm:spPr/>
      <dgm:t>
        <a:bodyPr/>
        <a:lstStyle/>
        <a:p>
          <a:endParaRPr kumimoji="1" lang="ja-JP" altLang="en-US"/>
        </a:p>
      </dgm:t>
    </dgm:pt>
    <dgm:pt modelId="{A4754549-D0E6-4575-B7D1-51464BD87358}" type="pres">
      <dgm:prSet presAssocID="{E22BC874-23A6-4AC0-B908-0BB2AEF0F6BA}" presName="linear" presStyleCnt="0">
        <dgm:presLayoutVars>
          <dgm:animLvl val="lvl"/>
          <dgm:resizeHandles val="exact"/>
        </dgm:presLayoutVars>
      </dgm:prSet>
      <dgm:spPr/>
    </dgm:pt>
    <dgm:pt modelId="{187D316B-014E-4ADC-8419-34CACDB7F4F1}" type="pres">
      <dgm:prSet presAssocID="{4F15210E-3977-42CE-AB32-97B9312D3F0B}" presName="parentText" presStyleLbl="node1" presStyleIdx="0" presStyleCnt="2" custScaleY="103957">
        <dgm:presLayoutVars>
          <dgm:chMax val="0"/>
          <dgm:bulletEnabled val="1"/>
        </dgm:presLayoutVars>
      </dgm:prSet>
      <dgm:spPr/>
    </dgm:pt>
    <dgm:pt modelId="{6C716CD3-68FE-415C-B495-FEF7BFEB916F}" type="pres">
      <dgm:prSet presAssocID="{4F15210E-3977-42CE-AB32-97B9312D3F0B}" presName="childText" presStyleLbl="revTx" presStyleIdx="0" presStyleCnt="2" custLinFactNeighborX="214" custLinFactNeighborY="-3914">
        <dgm:presLayoutVars>
          <dgm:bulletEnabled val="1"/>
        </dgm:presLayoutVars>
      </dgm:prSet>
      <dgm:spPr/>
    </dgm:pt>
    <dgm:pt modelId="{C94D90C9-6484-46D5-8A7F-DAD38FE3ED23}" type="pres">
      <dgm:prSet presAssocID="{BAACA65D-E266-404B-A288-8895F10F2757}" presName="parentText" presStyleLbl="node1" presStyleIdx="1" presStyleCnt="2" custLinFactNeighborX="321" custLinFactNeighborY="-8990">
        <dgm:presLayoutVars>
          <dgm:chMax val="0"/>
          <dgm:bulletEnabled val="1"/>
        </dgm:presLayoutVars>
      </dgm:prSet>
      <dgm:spPr/>
    </dgm:pt>
    <dgm:pt modelId="{9AA122B9-8C73-4159-871C-8481DF1E93A3}" type="pres">
      <dgm:prSet presAssocID="{BAACA65D-E266-404B-A288-8895F10F2757}" presName="childText" presStyleLbl="revTx" presStyleIdx="1" presStyleCnt="2" custScaleY="130889">
        <dgm:presLayoutVars>
          <dgm:bulletEnabled val="1"/>
        </dgm:presLayoutVars>
      </dgm:prSet>
      <dgm:spPr/>
    </dgm:pt>
  </dgm:ptLst>
  <dgm:cxnLst>
    <dgm:cxn modelId="{64A5E70E-D91F-41BC-961F-81BEB23CA400}" type="presOf" srcId="{A252D733-8D38-4401-85F9-92EA90909170}" destId="{9AA122B9-8C73-4159-871C-8481DF1E93A3}" srcOrd="0" destOrd="2" presId="urn:microsoft.com/office/officeart/2005/8/layout/vList2"/>
    <dgm:cxn modelId="{2EB96A30-85BA-48D9-A5C5-66349C2E9740}" type="presOf" srcId="{4F15210E-3977-42CE-AB32-97B9312D3F0B}" destId="{187D316B-014E-4ADC-8419-34CACDB7F4F1}" srcOrd="0" destOrd="0" presId="urn:microsoft.com/office/officeart/2005/8/layout/vList2"/>
    <dgm:cxn modelId="{49170049-4EA2-427E-A434-3A33DA0EC075}" type="presOf" srcId="{E22BC874-23A6-4AC0-B908-0BB2AEF0F6BA}" destId="{A4754549-D0E6-4575-B7D1-51464BD87358}" srcOrd="0" destOrd="0" presId="urn:microsoft.com/office/officeart/2005/8/layout/vList2"/>
    <dgm:cxn modelId="{B413276D-6296-423F-AC31-CBE6595C43DA}" type="presOf" srcId="{388EED91-51A2-4F1D-B397-71E8551D4959}" destId="{9AA122B9-8C73-4159-871C-8481DF1E93A3}" srcOrd="0" destOrd="0" presId="urn:microsoft.com/office/officeart/2005/8/layout/vList2"/>
    <dgm:cxn modelId="{2FCA0574-FD07-4C16-8112-931C77B9B912}" srcId="{4F15210E-3977-42CE-AB32-97B9312D3F0B}" destId="{5D92FE37-CA31-472B-95D8-DEBC47965B09}" srcOrd="0" destOrd="0" parTransId="{F2710E98-125A-4D98-9375-54D3EB998DC3}" sibTransId="{7FD88DA5-318F-4144-A8B5-5502F87B75D8}"/>
    <dgm:cxn modelId="{F456015A-6609-4FCD-8291-2CD4D447DB0E}" srcId="{4F15210E-3977-42CE-AB32-97B9312D3F0B}" destId="{1DEEF11C-0850-4B43-951A-19F73C8C5478}" srcOrd="1" destOrd="0" parTransId="{361A50F8-21E7-4911-A84F-9AE3CCF9E29D}" sibTransId="{DB330428-C591-40AD-86D8-7DCBE4580E5B}"/>
    <dgm:cxn modelId="{882DFDAD-8685-4AE3-BB6D-3FAE27AF491B}" srcId="{E22BC874-23A6-4AC0-B908-0BB2AEF0F6BA}" destId="{BAACA65D-E266-404B-A288-8895F10F2757}" srcOrd="1" destOrd="0" parTransId="{165A2FDF-0D85-4820-A888-5887348E19E7}" sibTransId="{5C55EC95-535B-40BD-8B27-61F3BB368315}"/>
    <dgm:cxn modelId="{192B05AE-DF7C-4B07-B164-B0302F8CC3C6}" type="presOf" srcId="{0E26CCD3-ED84-448D-A41A-D7069A3C5BEF}" destId="{9AA122B9-8C73-4159-871C-8481DF1E93A3}" srcOrd="0" destOrd="1" presId="urn:microsoft.com/office/officeart/2005/8/layout/vList2"/>
    <dgm:cxn modelId="{2C7D37B2-D6B3-425A-8FAD-6E6C3EACD0BA}" type="presOf" srcId="{1DEEF11C-0850-4B43-951A-19F73C8C5478}" destId="{6C716CD3-68FE-415C-B495-FEF7BFEB916F}" srcOrd="0" destOrd="1" presId="urn:microsoft.com/office/officeart/2005/8/layout/vList2"/>
    <dgm:cxn modelId="{8F318BC5-8F82-487A-BB0A-1E826DEA01B2}" srcId="{E22BC874-23A6-4AC0-B908-0BB2AEF0F6BA}" destId="{4F15210E-3977-42CE-AB32-97B9312D3F0B}" srcOrd="0" destOrd="0" parTransId="{D6B1F395-2AAA-4E6E-B039-68B0A76362D0}" sibTransId="{BFE0F56E-63CE-4508-9C7D-361B6FCDE20C}"/>
    <dgm:cxn modelId="{4DFF95D8-B2EA-48E3-9995-2BC003D53C1D}" srcId="{BAACA65D-E266-404B-A288-8895F10F2757}" destId="{A252D733-8D38-4401-85F9-92EA90909170}" srcOrd="2" destOrd="0" parTransId="{94C78991-BA7B-4E56-83EF-51C975959549}" sibTransId="{F45BD266-6046-4F88-938D-3FBA6EC9CFFE}"/>
    <dgm:cxn modelId="{0F804CE8-3F1F-4E5E-A05C-A82D695F09AA}" srcId="{BAACA65D-E266-404B-A288-8895F10F2757}" destId="{388EED91-51A2-4F1D-B397-71E8551D4959}" srcOrd="0" destOrd="0" parTransId="{91D6AC5B-3076-467D-8DD6-5250EDEBA134}" sibTransId="{3DE6A3CB-416F-4266-B1F2-95E970A3FAC6}"/>
    <dgm:cxn modelId="{296DFCEA-E82D-402D-BBF5-192B845525FF}" srcId="{BAACA65D-E266-404B-A288-8895F10F2757}" destId="{0E26CCD3-ED84-448D-A41A-D7069A3C5BEF}" srcOrd="1" destOrd="0" parTransId="{F56F98E4-40B4-49D3-A06E-013E140800E4}" sibTransId="{D6B54303-AF29-424D-B3EC-7A7F81DB0623}"/>
    <dgm:cxn modelId="{80991EEF-5104-4B7B-9CEC-0DDF11DC4CB5}" type="presOf" srcId="{BAACA65D-E266-404B-A288-8895F10F2757}" destId="{C94D90C9-6484-46D5-8A7F-DAD38FE3ED23}" srcOrd="0" destOrd="0" presId="urn:microsoft.com/office/officeart/2005/8/layout/vList2"/>
    <dgm:cxn modelId="{B5335CF4-4A86-462E-9568-8AB84A560913}" type="presOf" srcId="{5D92FE37-CA31-472B-95D8-DEBC47965B09}" destId="{6C716CD3-68FE-415C-B495-FEF7BFEB916F}" srcOrd="0" destOrd="0" presId="urn:microsoft.com/office/officeart/2005/8/layout/vList2"/>
    <dgm:cxn modelId="{AC05140F-105D-4FEF-B79F-88111C694DEF}" type="presParOf" srcId="{A4754549-D0E6-4575-B7D1-51464BD87358}" destId="{187D316B-014E-4ADC-8419-34CACDB7F4F1}" srcOrd="0" destOrd="0" presId="urn:microsoft.com/office/officeart/2005/8/layout/vList2"/>
    <dgm:cxn modelId="{18D9645D-4FA7-4109-A3A5-7A49E960927F}" type="presParOf" srcId="{A4754549-D0E6-4575-B7D1-51464BD87358}" destId="{6C716CD3-68FE-415C-B495-FEF7BFEB916F}" srcOrd="1" destOrd="0" presId="urn:microsoft.com/office/officeart/2005/8/layout/vList2"/>
    <dgm:cxn modelId="{7C2560B4-C58C-4388-B38E-4ADD6177FD05}" type="presParOf" srcId="{A4754549-D0E6-4575-B7D1-51464BD87358}" destId="{C94D90C9-6484-46D5-8A7F-DAD38FE3ED23}" srcOrd="2" destOrd="0" presId="urn:microsoft.com/office/officeart/2005/8/layout/vList2"/>
    <dgm:cxn modelId="{7909DFC6-BA26-4C58-A944-CB35C57C21F5}" type="presParOf" srcId="{A4754549-D0E6-4575-B7D1-51464BD87358}" destId="{9AA122B9-8C73-4159-871C-8481DF1E93A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2BC874-23A6-4AC0-B908-0BB2AEF0F6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DEEF11C-0850-4B43-951A-19F73C8C5478}">
      <dgm:prSet custT="1"/>
      <dgm:spPr/>
      <dgm:t>
        <a:bodyPr/>
        <a:lstStyle/>
        <a:p>
          <a:pPr rtl="0"/>
          <a:r>
            <a:rPr lang="ja-JP" altLang="en-US" sz="1800" dirty="0"/>
            <a:t>大学生年代の就業調整に対応するため、控除対象扶養親族に</a:t>
          </a:r>
          <a:r>
            <a:rPr lang="ja-JP" altLang="en-US" sz="1800"/>
            <a:t>該当しない１９歳</a:t>
          </a:r>
          <a:r>
            <a:rPr lang="ja-JP" altLang="en-US" sz="1800" dirty="0"/>
            <a:t>以上２３歳未満の親族等を有する場合、控除が受けられる仕組みが設けられました。</a:t>
          </a:r>
        </a:p>
      </dgm:t>
    </dgm:pt>
    <dgm:pt modelId="{361A50F8-21E7-4911-A84F-9AE3CCF9E29D}" type="parTrans" cxnId="{F456015A-6609-4FCD-8291-2CD4D447DB0E}">
      <dgm:prSet/>
      <dgm:spPr/>
      <dgm:t>
        <a:bodyPr/>
        <a:lstStyle/>
        <a:p>
          <a:endParaRPr lang="ja-JP" altLang="en-US"/>
        </a:p>
      </dgm:t>
    </dgm:pt>
    <dgm:pt modelId="{DB330428-C591-40AD-86D8-7DCBE4580E5B}" type="sibTrans" cxnId="{F456015A-6609-4FCD-8291-2CD4D447DB0E}">
      <dgm:prSet/>
      <dgm:spPr/>
      <dgm:t>
        <a:bodyPr/>
        <a:lstStyle/>
        <a:p>
          <a:endParaRPr lang="ja-JP" altLang="en-US"/>
        </a:p>
      </dgm:t>
    </dgm:pt>
    <dgm:pt modelId="{4F15210E-3977-42CE-AB32-97B9312D3F0B}">
      <dgm:prSet custT="1"/>
      <dgm:spPr>
        <a:solidFill>
          <a:schemeClr val="bg2"/>
        </a:solidFill>
      </dgm:spPr>
      <dgm:t>
        <a:bodyPr/>
        <a:lstStyle/>
        <a:p>
          <a:pPr rtl="0"/>
          <a:r>
            <a:rPr lang="ja-JP" altLang="en-US" sz="2400" b="1" dirty="0"/>
            <a:t>大学生年代の子等の特別控除（特定親族特別控除）の創設</a:t>
          </a:r>
        </a:p>
      </dgm:t>
    </dgm:pt>
    <dgm:pt modelId="{BFE0F56E-63CE-4508-9C7D-361B6FCDE20C}" type="sibTrans" cxnId="{8F318BC5-8F82-487A-BB0A-1E826DEA01B2}">
      <dgm:prSet/>
      <dgm:spPr/>
      <dgm:t>
        <a:bodyPr/>
        <a:lstStyle/>
        <a:p>
          <a:endParaRPr lang="ja-JP" altLang="en-US"/>
        </a:p>
      </dgm:t>
    </dgm:pt>
    <dgm:pt modelId="{D6B1F395-2AAA-4E6E-B039-68B0A76362D0}" type="parTrans" cxnId="{8F318BC5-8F82-487A-BB0A-1E826DEA01B2}">
      <dgm:prSet/>
      <dgm:spPr/>
      <dgm:t>
        <a:bodyPr/>
        <a:lstStyle/>
        <a:p>
          <a:endParaRPr lang="ja-JP" altLang="en-US"/>
        </a:p>
      </dgm:t>
    </dgm:pt>
    <dgm:pt modelId="{388EED91-51A2-4F1D-B397-71E8551D4959}">
      <dgm:prSet custT="1"/>
      <dgm:spPr/>
      <dgm:t>
        <a:bodyPr/>
        <a:lstStyle/>
        <a:p>
          <a:pPr rtl="0"/>
          <a:r>
            <a:rPr lang="ja-JP" altLang="en-US" sz="1800" dirty="0">
              <a:solidFill>
                <a:schemeClr val="tx1"/>
              </a:solidFill>
            </a:rPr>
            <a:t>所得税の基礎控除について、合計所得金額２３５０万円以下である個人の控除が引き上げられました。</a:t>
          </a:r>
        </a:p>
      </dgm:t>
    </dgm:pt>
    <dgm:pt modelId="{3DE6A3CB-416F-4266-B1F2-95E970A3FAC6}" type="sibTrans" cxnId="{0F804CE8-3F1F-4E5E-A05C-A82D695F09AA}">
      <dgm:prSet/>
      <dgm:spPr/>
      <dgm:t>
        <a:bodyPr/>
        <a:lstStyle/>
        <a:p>
          <a:endParaRPr kumimoji="1" lang="ja-JP" altLang="en-US"/>
        </a:p>
      </dgm:t>
    </dgm:pt>
    <dgm:pt modelId="{91D6AC5B-3076-467D-8DD6-5250EDEBA134}" type="parTrans" cxnId="{0F804CE8-3F1F-4E5E-A05C-A82D695F09AA}">
      <dgm:prSet/>
      <dgm:spPr/>
      <dgm:t>
        <a:bodyPr/>
        <a:lstStyle/>
        <a:p>
          <a:endParaRPr kumimoji="1" lang="ja-JP" altLang="en-US"/>
        </a:p>
      </dgm:t>
    </dgm:pt>
    <dgm:pt modelId="{BAACA65D-E266-404B-A288-8895F10F2757}">
      <dgm:prSet custT="1"/>
      <dgm:spPr>
        <a:solidFill>
          <a:schemeClr val="bg2"/>
        </a:solidFill>
      </dgm:spPr>
      <dgm:t>
        <a:bodyPr/>
        <a:lstStyle/>
        <a:p>
          <a:pPr rtl="0"/>
          <a:r>
            <a:rPr lang="ja-JP" altLang="en-US" sz="2400" b="1"/>
            <a:t>基礎控除の見直しについて</a:t>
          </a:r>
          <a:endParaRPr lang="ja-JP" altLang="en-US" sz="2400" b="1" dirty="0"/>
        </a:p>
      </dgm:t>
    </dgm:pt>
    <dgm:pt modelId="{5C55EC95-535B-40BD-8B27-61F3BB368315}" type="sibTrans" cxnId="{882DFDAD-8685-4AE3-BB6D-3FAE27AF491B}">
      <dgm:prSet/>
      <dgm:spPr/>
      <dgm:t>
        <a:bodyPr/>
        <a:lstStyle/>
        <a:p>
          <a:endParaRPr lang="ja-JP" altLang="en-US"/>
        </a:p>
      </dgm:t>
    </dgm:pt>
    <dgm:pt modelId="{165A2FDF-0D85-4820-A888-5887348E19E7}" type="parTrans" cxnId="{882DFDAD-8685-4AE3-BB6D-3FAE27AF491B}">
      <dgm:prSet/>
      <dgm:spPr/>
      <dgm:t>
        <a:bodyPr/>
        <a:lstStyle/>
        <a:p>
          <a:endParaRPr lang="ja-JP" altLang="en-US"/>
        </a:p>
      </dgm:t>
    </dgm:pt>
    <dgm:pt modelId="{43ED2174-9E47-409C-BDE4-715C95874EEA}">
      <dgm:prSet custT="1"/>
      <dgm:spPr/>
      <dgm:t>
        <a:bodyPr/>
        <a:lstStyle/>
        <a:p>
          <a:pPr rtl="0"/>
          <a:r>
            <a:rPr lang="en-US" altLang="ja-JP" sz="1800" dirty="0">
              <a:solidFill>
                <a:schemeClr val="tx1"/>
              </a:solidFill>
            </a:rPr>
            <a:t>※</a:t>
          </a:r>
          <a:r>
            <a:rPr lang="ja-JP" altLang="en-US" sz="1800" dirty="0">
              <a:solidFill>
                <a:schemeClr val="tx1"/>
              </a:solidFill>
            </a:rPr>
            <a:t>住民税の基礎控除額に変更はありません。</a:t>
          </a:r>
        </a:p>
      </dgm:t>
    </dgm:pt>
    <dgm:pt modelId="{4BE6119C-5042-4C6C-BBE2-3A7FB1387E43}" type="parTrans" cxnId="{0E9CB439-13A0-472E-B1D0-3FCD54B56E5A}">
      <dgm:prSet/>
      <dgm:spPr/>
      <dgm:t>
        <a:bodyPr/>
        <a:lstStyle/>
        <a:p>
          <a:endParaRPr kumimoji="1" lang="ja-JP" altLang="en-US"/>
        </a:p>
      </dgm:t>
    </dgm:pt>
    <dgm:pt modelId="{A9BC7AE7-2FA1-4126-8383-D8D1ADBE809A}" type="sibTrans" cxnId="{0E9CB439-13A0-472E-B1D0-3FCD54B56E5A}">
      <dgm:prSet/>
      <dgm:spPr/>
      <dgm:t>
        <a:bodyPr/>
        <a:lstStyle/>
        <a:p>
          <a:endParaRPr kumimoji="1" lang="ja-JP" altLang="en-US"/>
        </a:p>
      </dgm:t>
    </dgm:pt>
    <dgm:pt modelId="{A4754549-D0E6-4575-B7D1-51464BD87358}" type="pres">
      <dgm:prSet presAssocID="{E22BC874-23A6-4AC0-B908-0BB2AEF0F6BA}" presName="linear" presStyleCnt="0">
        <dgm:presLayoutVars>
          <dgm:animLvl val="lvl"/>
          <dgm:resizeHandles val="exact"/>
        </dgm:presLayoutVars>
      </dgm:prSet>
      <dgm:spPr/>
    </dgm:pt>
    <dgm:pt modelId="{187D316B-014E-4ADC-8419-34CACDB7F4F1}" type="pres">
      <dgm:prSet presAssocID="{4F15210E-3977-42CE-AB32-97B9312D3F0B}" presName="parentText" presStyleLbl="node1" presStyleIdx="0" presStyleCnt="2" custScaleY="103957" custLinFactNeighborX="-214" custLinFactNeighborY="-58602">
        <dgm:presLayoutVars>
          <dgm:chMax val="0"/>
          <dgm:bulletEnabled val="1"/>
        </dgm:presLayoutVars>
      </dgm:prSet>
      <dgm:spPr/>
    </dgm:pt>
    <dgm:pt modelId="{6C716CD3-68FE-415C-B495-FEF7BFEB916F}" type="pres">
      <dgm:prSet presAssocID="{4F15210E-3977-42CE-AB32-97B9312D3F0B}" presName="childText" presStyleLbl="revTx" presStyleIdx="0" presStyleCnt="2">
        <dgm:presLayoutVars>
          <dgm:bulletEnabled val="1"/>
        </dgm:presLayoutVars>
      </dgm:prSet>
      <dgm:spPr/>
    </dgm:pt>
    <dgm:pt modelId="{C94D90C9-6484-46D5-8A7F-DAD38FE3ED23}" type="pres">
      <dgm:prSet presAssocID="{BAACA65D-E266-404B-A288-8895F10F2757}" presName="parentText" presStyleLbl="node1" presStyleIdx="1" presStyleCnt="2" custLinFactNeighborX="-214" custLinFactNeighborY="661">
        <dgm:presLayoutVars>
          <dgm:chMax val="0"/>
          <dgm:bulletEnabled val="1"/>
        </dgm:presLayoutVars>
      </dgm:prSet>
      <dgm:spPr/>
    </dgm:pt>
    <dgm:pt modelId="{9AA122B9-8C73-4159-871C-8481DF1E93A3}" type="pres">
      <dgm:prSet presAssocID="{BAACA65D-E266-404B-A288-8895F10F2757}" presName="childText" presStyleLbl="revTx" presStyleIdx="1" presStyleCnt="2" custScaleY="130889">
        <dgm:presLayoutVars>
          <dgm:bulletEnabled val="1"/>
        </dgm:presLayoutVars>
      </dgm:prSet>
      <dgm:spPr/>
    </dgm:pt>
  </dgm:ptLst>
  <dgm:cxnLst>
    <dgm:cxn modelId="{2EB96A30-85BA-48D9-A5C5-66349C2E9740}" type="presOf" srcId="{4F15210E-3977-42CE-AB32-97B9312D3F0B}" destId="{187D316B-014E-4ADC-8419-34CACDB7F4F1}" srcOrd="0" destOrd="0" presId="urn:microsoft.com/office/officeart/2005/8/layout/vList2"/>
    <dgm:cxn modelId="{0E9CB439-13A0-472E-B1D0-3FCD54B56E5A}" srcId="{BAACA65D-E266-404B-A288-8895F10F2757}" destId="{43ED2174-9E47-409C-BDE4-715C95874EEA}" srcOrd="1" destOrd="0" parTransId="{4BE6119C-5042-4C6C-BBE2-3A7FB1387E43}" sibTransId="{A9BC7AE7-2FA1-4126-8383-D8D1ADBE809A}"/>
    <dgm:cxn modelId="{49170049-4EA2-427E-A434-3A33DA0EC075}" type="presOf" srcId="{E22BC874-23A6-4AC0-B908-0BB2AEF0F6BA}" destId="{A4754549-D0E6-4575-B7D1-51464BD87358}" srcOrd="0" destOrd="0" presId="urn:microsoft.com/office/officeart/2005/8/layout/vList2"/>
    <dgm:cxn modelId="{B413276D-6296-423F-AC31-CBE6595C43DA}" type="presOf" srcId="{388EED91-51A2-4F1D-B397-71E8551D4959}" destId="{9AA122B9-8C73-4159-871C-8481DF1E93A3}" srcOrd="0" destOrd="0" presId="urn:microsoft.com/office/officeart/2005/8/layout/vList2"/>
    <dgm:cxn modelId="{F456015A-6609-4FCD-8291-2CD4D447DB0E}" srcId="{4F15210E-3977-42CE-AB32-97B9312D3F0B}" destId="{1DEEF11C-0850-4B43-951A-19F73C8C5478}" srcOrd="0" destOrd="0" parTransId="{361A50F8-21E7-4911-A84F-9AE3CCF9E29D}" sibTransId="{DB330428-C591-40AD-86D8-7DCBE4580E5B}"/>
    <dgm:cxn modelId="{882DFDAD-8685-4AE3-BB6D-3FAE27AF491B}" srcId="{E22BC874-23A6-4AC0-B908-0BB2AEF0F6BA}" destId="{BAACA65D-E266-404B-A288-8895F10F2757}" srcOrd="1" destOrd="0" parTransId="{165A2FDF-0D85-4820-A888-5887348E19E7}" sibTransId="{5C55EC95-535B-40BD-8B27-61F3BB368315}"/>
    <dgm:cxn modelId="{2C7D37B2-D6B3-425A-8FAD-6E6C3EACD0BA}" type="presOf" srcId="{1DEEF11C-0850-4B43-951A-19F73C8C5478}" destId="{6C716CD3-68FE-415C-B495-FEF7BFEB916F}" srcOrd="0" destOrd="0" presId="urn:microsoft.com/office/officeart/2005/8/layout/vList2"/>
    <dgm:cxn modelId="{8F318BC5-8F82-487A-BB0A-1E826DEA01B2}" srcId="{E22BC874-23A6-4AC0-B908-0BB2AEF0F6BA}" destId="{4F15210E-3977-42CE-AB32-97B9312D3F0B}" srcOrd="0" destOrd="0" parTransId="{D6B1F395-2AAA-4E6E-B039-68B0A76362D0}" sibTransId="{BFE0F56E-63CE-4508-9C7D-361B6FCDE20C}"/>
    <dgm:cxn modelId="{0F804CE8-3F1F-4E5E-A05C-A82D695F09AA}" srcId="{BAACA65D-E266-404B-A288-8895F10F2757}" destId="{388EED91-51A2-4F1D-B397-71E8551D4959}" srcOrd="0" destOrd="0" parTransId="{91D6AC5B-3076-467D-8DD6-5250EDEBA134}" sibTransId="{3DE6A3CB-416F-4266-B1F2-95E970A3FAC6}"/>
    <dgm:cxn modelId="{80991EEF-5104-4B7B-9CEC-0DDF11DC4CB5}" type="presOf" srcId="{BAACA65D-E266-404B-A288-8895F10F2757}" destId="{C94D90C9-6484-46D5-8A7F-DAD38FE3ED23}" srcOrd="0" destOrd="0" presId="urn:microsoft.com/office/officeart/2005/8/layout/vList2"/>
    <dgm:cxn modelId="{66DBFBF1-A0DE-4942-8976-2E0511EE71E4}" type="presOf" srcId="{43ED2174-9E47-409C-BDE4-715C95874EEA}" destId="{9AA122B9-8C73-4159-871C-8481DF1E93A3}" srcOrd="0" destOrd="1" presId="urn:microsoft.com/office/officeart/2005/8/layout/vList2"/>
    <dgm:cxn modelId="{AC05140F-105D-4FEF-B79F-88111C694DEF}" type="presParOf" srcId="{A4754549-D0E6-4575-B7D1-51464BD87358}" destId="{187D316B-014E-4ADC-8419-34CACDB7F4F1}" srcOrd="0" destOrd="0" presId="urn:microsoft.com/office/officeart/2005/8/layout/vList2"/>
    <dgm:cxn modelId="{18D9645D-4FA7-4109-A3A5-7A49E960927F}" type="presParOf" srcId="{A4754549-D0E6-4575-B7D1-51464BD87358}" destId="{6C716CD3-68FE-415C-B495-FEF7BFEB916F}" srcOrd="1" destOrd="0" presId="urn:microsoft.com/office/officeart/2005/8/layout/vList2"/>
    <dgm:cxn modelId="{7C2560B4-C58C-4388-B38E-4ADD6177FD05}" type="presParOf" srcId="{A4754549-D0E6-4575-B7D1-51464BD87358}" destId="{C94D90C9-6484-46D5-8A7F-DAD38FE3ED23}" srcOrd="2" destOrd="0" presId="urn:microsoft.com/office/officeart/2005/8/layout/vList2"/>
    <dgm:cxn modelId="{7909DFC6-BA26-4C58-A944-CB35C57C21F5}" type="presParOf" srcId="{A4754549-D0E6-4575-B7D1-51464BD87358}" destId="{9AA122B9-8C73-4159-871C-8481DF1E93A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D316B-014E-4ADC-8419-34CACDB7F4F1}">
      <dsp:nvSpPr>
        <dsp:cNvPr id="0" name=""/>
        <dsp:cNvSpPr/>
      </dsp:nvSpPr>
      <dsp:spPr>
        <a:xfrm>
          <a:off x="0" y="9614"/>
          <a:ext cx="8596668" cy="990055"/>
        </a:xfrm>
        <a:prstGeom prst="round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ja-JP" sz="2600" b="1" kern="1200" dirty="0"/>
            <a:t>提出先</a:t>
          </a:r>
        </a:p>
      </dsp:txBody>
      <dsp:txXfrm>
        <a:off x="48331" y="57945"/>
        <a:ext cx="8500006" cy="893393"/>
      </dsp:txXfrm>
    </dsp:sp>
    <dsp:sp modelId="{41B37F93-0D9B-4B49-8EE9-077D4A91754A}">
      <dsp:nvSpPr>
        <dsp:cNvPr id="0" name=""/>
        <dsp:cNvSpPr/>
      </dsp:nvSpPr>
      <dsp:spPr>
        <a:xfrm>
          <a:off x="0" y="999670"/>
          <a:ext cx="8596668"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ja-JP" altLang="en-US" sz="1800" b="0" kern="1200" dirty="0"/>
            <a:t>従業員が令和８年１月１日現在居住している区市町村</a:t>
          </a:r>
          <a:r>
            <a:rPr lang="ja-JP" altLang="en-US" sz="1800" kern="1200" dirty="0"/>
            <a:t>（原則は住民登録地）</a:t>
          </a:r>
        </a:p>
      </dsp:txBody>
      <dsp:txXfrm>
        <a:off x="0" y="999670"/>
        <a:ext cx="8596668" cy="745200"/>
      </dsp:txXfrm>
    </dsp:sp>
    <dsp:sp modelId="{A9DE19A0-5174-4D9E-8591-3B7A3CF0CCA0}">
      <dsp:nvSpPr>
        <dsp:cNvPr id="0" name=""/>
        <dsp:cNvSpPr/>
      </dsp:nvSpPr>
      <dsp:spPr>
        <a:xfrm>
          <a:off x="0" y="1686811"/>
          <a:ext cx="8596668" cy="944524"/>
        </a:xfrm>
        <a:prstGeom prst="round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ja-JP" altLang="en-US" sz="2600" b="1" kern="1200" dirty="0"/>
            <a:t>提出期限</a:t>
          </a:r>
        </a:p>
      </dsp:txBody>
      <dsp:txXfrm>
        <a:off x="46108" y="1732919"/>
        <a:ext cx="8504452" cy="852308"/>
      </dsp:txXfrm>
    </dsp:sp>
    <dsp:sp modelId="{7010F964-ED70-4042-BA80-8FB81A0BB4A0}">
      <dsp:nvSpPr>
        <dsp:cNvPr id="0" name=""/>
        <dsp:cNvSpPr/>
      </dsp:nvSpPr>
      <dsp:spPr>
        <a:xfrm>
          <a:off x="0" y="2689394"/>
          <a:ext cx="8596668"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ja-JP" altLang="en-US" sz="1800" kern="1200" dirty="0"/>
            <a:t>令和８年２月２日（月）</a:t>
          </a:r>
        </a:p>
      </dsp:txBody>
      <dsp:txXfrm>
        <a:off x="0" y="2689394"/>
        <a:ext cx="8596668" cy="745200"/>
      </dsp:txXfrm>
    </dsp:sp>
    <dsp:sp modelId="{C94D90C9-6484-46D5-8A7F-DAD38FE3ED23}">
      <dsp:nvSpPr>
        <dsp:cNvPr id="0" name=""/>
        <dsp:cNvSpPr/>
      </dsp:nvSpPr>
      <dsp:spPr>
        <a:xfrm>
          <a:off x="0" y="3426986"/>
          <a:ext cx="8596668" cy="896780"/>
        </a:xfrm>
        <a:prstGeom prst="round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ja-JP" sz="2600" b="1" kern="1200" dirty="0"/>
            <a:t>提出基準</a:t>
          </a:r>
        </a:p>
      </dsp:txBody>
      <dsp:txXfrm>
        <a:off x="43777" y="3470763"/>
        <a:ext cx="8509114" cy="809226"/>
      </dsp:txXfrm>
    </dsp:sp>
    <dsp:sp modelId="{9AA122B9-8C73-4159-871C-8481DF1E93A3}">
      <dsp:nvSpPr>
        <dsp:cNvPr id="0" name=""/>
        <dsp:cNvSpPr/>
      </dsp:nvSpPr>
      <dsp:spPr>
        <a:xfrm>
          <a:off x="0" y="4331375"/>
          <a:ext cx="8596668"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ja-JP" altLang="en-US" sz="1800" b="0" i="0" kern="1200" dirty="0"/>
            <a:t>令和７年１月から１２月の間に支払いをした給与がある従業員</a:t>
          </a:r>
          <a:endParaRPr lang="ja-JP" altLang="en-US" sz="1800" kern="1200" dirty="0">
            <a:solidFill>
              <a:srgbClr val="FF0000"/>
            </a:solidFill>
          </a:endParaRPr>
        </a:p>
      </dsp:txBody>
      <dsp:txXfrm>
        <a:off x="0" y="4331375"/>
        <a:ext cx="8596668" cy="745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D316B-014E-4ADC-8419-34CACDB7F4F1}">
      <dsp:nvSpPr>
        <dsp:cNvPr id="0" name=""/>
        <dsp:cNvSpPr/>
      </dsp:nvSpPr>
      <dsp:spPr>
        <a:xfrm>
          <a:off x="0" y="27052"/>
          <a:ext cx="8889937" cy="1264948"/>
        </a:xfrm>
        <a:prstGeom prst="round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ja-JP" altLang="en-US" sz="2400" b="1" kern="1200" dirty="0"/>
            <a:t>給与所得控除の改正</a:t>
          </a:r>
        </a:p>
      </dsp:txBody>
      <dsp:txXfrm>
        <a:off x="61750" y="88802"/>
        <a:ext cx="8766437" cy="1141448"/>
      </dsp:txXfrm>
    </dsp:sp>
    <dsp:sp modelId="{6C716CD3-68FE-415C-B495-FEF7BFEB916F}">
      <dsp:nvSpPr>
        <dsp:cNvPr id="0" name=""/>
        <dsp:cNvSpPr/>
      </dsp:nvSpPr>
      <dsp:spPr>
        <a:xfrm>
          <a:off x="0" y="1244375"/>
          <a:ext cx="888993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55" tIns="22860" rIns="128016" bIns="22860" numCol="1" spcCol="1270" anchor="t" anchorCtr="0">
          <a:noAutofit/>
        </a:bodyPr>
        <a:lstStyle/>
        <a:p>
          <a:pPr marL="171450" lvl="1" indent="-171450" algn="l" defTabSz="800100" rtl="0">
            <a:lnSpc>
              <a:spcPct val="90000"/>
            </a:lnSpc>
            <a:spcBef>
              <a:spcPct val="0"/>
            </a:spcBef>
            <a:spcAft>
              <a:spcPct val="20000"/>
            </a:spcAft>
            <a:buChar char="•"/>
          </a:pPr>
          <a:endParaRPr lang="ja-JP" altLang="en-US" sz="1800" kern="1200" dirty="0"/>
        </a:p>
        <a:p>
          <a:pPr marL="171450" lvl="1" indent="-171450" algn="l" defTabSz="800100" rtl="0">
            <a:lnSpc>
              <a:spcPct val="90000"/>
            </a:lnSpc>
            <a:spcBef>
              <a:spcPct val="0"/>
            </a:spcBef>
            <a:spcAft>
              <a:spcPct val="20000"/>
            </a:spcAft>
            <a:buChar char="•"/>
          </a:pPr>
          <a:r>
            <a:rPr lang="ja-JP" altLang="en-US" sz="1800" kern="1200" dirty="0"/>
            <a:t>給与所得控除が５５万円から６５万円に１０万円引き上げられました。</a:t>
          </a:r>
        </a:p>
      </dsp:txBody>
      <dsp:txXfrm>
        <a:off x="0" y="1244375"/>
        <a:ext cx="8889937" cy="1076400"/>
      </dsp:txXfrm>
    </dsp:sp>
    <dsp:sp modelId="{C94D90C9-6484-46D5-8A7F-DAD38FE3ED23}">
      <dsp:nvSpPr>
        <dsp:cNvPr id="0" name=""/>
        <dsp:cNvSpPr/>
      </dsp:nvSpPr>
      <dsp:spPr>
        <a:xfrm>
          <a:off x="0" y="2238368"/>
          <a:ext cx="8889937" cy="1216800"/>
        </a:xfrm>
        <a:prstGeom prst="round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ja-JP" altLang="en-US" sz="2400" b="1" kern="1200" dirty="0"/>
            <a:t>各種扶養控除等にかかる所得要件の引き上げ</a:t>
          </a:r>
        </a:p>
      </dsp:txBody>
      <dsp:txXfrm>
        <a:off x="59399" y="2297767"/>
        <a:ext cx="8771139" cy="1098002"/>
      </dsp:txXfrm>
    </dsp:sp>
    <dsp:sp modelId="{9AA122B9-8C73-4159-871C-8481DF1E93A3}">
      <dsp:nvSpPr>
        <dsp:cNvPr id="0" name=""/>
        <dsp:cNvSpPr/>
      </dsp:nvSpPr>
      <dsp:spPr>
        <a:xfrm>
          <a:off x="0" y="3585201"/>
          <a:ext cx="8889937" cy="189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55"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ja-JP" altLang="en-US" sz="1800" kern="1200" dirty="0">
              <a:solidFill>
                <a:schemeClr val="tx1"/>
              </a:solidFill>
            </a:rPr>
            <a:t>同一生計配偶者及び扶養親族の合計所得金額　４８万円→５８万円</a:t>
          </a:r>
        </a:p>
        <a:p>
          <a:pPr marL="171450" lvl="1" indent="-171450" algn="l" defTabSz="800100" rtl="0">
            <a:lnSpc>
              <a:spcPct val="90000"/>
            </a:lnSpc>
            <a:spcBef>
              <a:spcPct val="0"/>
            </a:spcBef>
            <a:spcAft>
              <a:spcPct val="20000"/>
            </a:spcAft>
            <a:buChar char="•"/>
          </a:pPr>
          <a:r>
            <a:rPr lang="ja-JP" altLang="en-US" sz="1800" kern="1200" dirty="0">
              <a:solidFill>
                <a:schemeClr val="tx1"/>
              </a:solidFill>
            </a:rPr>
            <a:t>ひとり親控除の対象となる子の総所得金額等　４８万円→５８万円</a:t>
          </a:r>
        </a:p>
        <a:p>
          <a:pPr marL="171450" lvl="1" indent="-171450" algn="l" defTabSz="800100" rtl="0">
            <a:lnSpc>
              <a:spcPct val="90000"/>
            </a:lnSpc>
            <a:spcBef>
              <a:spcPct val="0"/>
            </a:spcBef>
            <a:spcAft>
              <a:spcPct val="20000"/>
            </a:spcAft>
            <a:buChar char="•"/>
          </a:pPr>
          <a:r>
            <a:rPr lang="ja-JP" altLang="en-US" sz="1800" kern="1200" dirty="0">
              <a:solidFill>
                <a:schemeClr val="tx1"/>
              </a:solidFill>
            </a:rPr>
            <a:t>勤労学生控除の対象となる合計所得金額　７５万円→８５万円</a:t>
          </a:r>
        </a:p>
      </dsp:txBody>
      <dsp:txXfrm>
        <a:off x="0" y="3585201"/>
        <a:ext cx="8889937" cy="1893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D316B-014E-4ADC-8419-34CACDB7F4F1}">
      <dsp:nvSpPr>
        <dsp:cNvPr id="0" name=""/>
        <dsp:cNvSpPr/>
      </dsp:nvSpPr>
      <dsp:spPr>
        <a:xfrm>
          <a:off x="0" y="0"/>
          <a:ext cx="8889937" cy="1264948"/>
        </a:xfrm>
        <a:prstGeom prst="round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ja-JP" altLang="en-US" sz="2400" b="1" kern="1200" dirty="0"/>
            <a:t>大学生年代の子等の特別控除（特定親族特別控除）の創設</a:t>
          </a:r>
        </a:p>
      </dsp:txBody>
      <dsp:txXfrm>
        <a:off x="61750" y="61750"/>
        <a:ext cx="8766437" cy="1141448"/>
      </dsp:txXfrm>
    </dsp:sp>
    <dsp:sp modelId="{6C716CD3-68FE-415C-B495-FEF7BFEB916F}">
      <dsp:nvSpPr>
        <dsp:cNvPr id="0" name=""/>
        <dsp:cNvSpPr/>
      </dsp:nvSpPr>
      <dsp:spPr>
        <a:xfrm>
          <a:off x="0" y="1336029"/>
          <a:ext cx="888993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55"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ja-JP" altLang="en-US" sz="1800" kern="1200" dirty="0"/>
            <a:t>大学生年代の就業調整に対応するため、控除対象扶養親族に</a:t>
          </a:r>
          <a:r>
            <a:rPr lang="ja-JP" altLang="en-US" sz="1800" kern="1200"/>
            <a:t>該当しない１９歳</a:t>
          </a:r>
          <a:r>
            <a:rPr lang="ja-JP" altLang="en-US" sz="1800" kern="1200" dirty="0"/>
            <a:t>以上２３歳未満の親族等を有する場合、控除が受けられる仕組みが設けられました。</a:t>
          </a:r>
        </a:p>
      </dsp:txBody>
      <dsp:txXfrm>
        <a:off x="0" y="1336029"/>
        <a:ext cx="8889937" cy="1076400"/>
      </dsp:txXfrm>
    </dsp:sp>
    <dsp:sp modelId="{C94D90C9-6484-46D5-8A7F-DAD38FE3ED23}">
      <dsp:nvSpPr>
        <dsp:cNvPr id="0" name=""/>
        <dsp:cNvSpPr/>
      </dsp:nvSpPr>
      <dsp:spPr>
        <a:xfrm>
          <a:off x="0" y="2421545"/>
          <a:ext cx="8889937" cy="1216800"/>
        </a:xfrm>
        <a:prstGeom prst="roundRec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ja-JP" altLang="en-US" sz="2400" b="1" kern="1200"/>
            <a:t>基礎控除の見直しについて</a:t>
          </a:r>
          <a:endParaRPr lang="ja-JP" altLang="en-US" sz="2400" b="1" kern="1200" dirty="0"/>
        </a:p>
      </dsp:txBody>
      <dsp:txXfrm>
        <a:off x="59399" y="2480944"/>
        <a:ext cx="8771139" cy="1098002"/>
      </dsp:txXfrm>
    </dsp:sp>
    <dsp:sp modelId="{9AA122B9-8C73-4159-871C-8481DF1E93A3}">
      <dsp:nvSpPr>
        <dsp:cNvPr id="0" name=""/>
        <dsp:cNvSpPr/>
      </dsp:nvSpPr>
      <dsp:spPr>
        <a:xfrm>
          <a:off x="0" y="3629229"/>
          <a:ext cx="8889937" cy="1805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255"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ja-JP" altLang="en-US" sz="1800" kern="1200" dirty="0">
              <a:solidFill>
                <a:schemeClr val="tx1"/>
              </a:solidFill>
            </a:rPr>
            <a:t>所得税の基礎控除について、合計所得金額２３５０万円以下である個人の控除が引き上げられました。</a:t>
          </a:r>
        </a:p>
        <a:p>
          <a:pPr marL="171450" lvl="1" indent="-171450" algn="l" defTabSz="800100" rtl="0">
            <a:lnSpc>
              <a:spcPct val="90000"/>
            </a:lnSpc>
            <a:spcBef>
              <a:spcPct val="0"/>
            </a:spcBef>
            <a:spcAft>
              <a:spcPct val="20000"/>
            </a:spcAft>
            <a:buChar char="•"/>
          </a:pPr>
          <a:r>
            <a:rPr lang="en-US" altLang="ja-JP" sz="1800" kern="1200" dirty="0">
              <a:solidFill>
                <a:schemeClr val="tx1"/>
              </a:solidFill>
            </a:rPr>
            <a:t>※</a:t>
          </a:r>
          <a:r>
            <a:rPr lang="ja-JP" altLang="en-US" sz="1800" kern="1200" dirty="0">
              <a:solidFill>
                <a:schemeClr val="tx1"/>
              </a:solidFill>
            </a:rPr>
            <a:t>住民税の基礎控除額に変更はありません。</a:t>
          </a:r>
        </a:p>
      </dsp:txBody>
      <dsp:txXfrm>
        <a:off x="0" y="3629229"/>
        <a:ext cx="8889937" cy="18051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454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277631" cy="338143"/>
          </a:xfrm>
          <a:prstGeom prst="rect">
            <a:avLst/>
          </a:prstGeom>
        </p:spPr>
        <p:txBody>
          <a:bodyPr vert="horz" lIns="91452" tIns="45726" rIns="91452" bIns="4572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589531" y="2"/>
            <a:ext cx="4277630" cy="338143"/>
          </a:xfrm>
          <a:prstGeom prst="rect">
            <a:avLst/>
          </a:prstGeom>
        </p:spPr>
        <p:txBody>
          <a:bodyPr vert="horz" lIns="91452" tIns="45726" rIns="91452" bIns="45726" rtlCol="0"/>
          <a:lstStyle>
            <a:lvl1pPr algn="r">
              <a:defRPr sz="1200"/>
            </a:lvl1pPr>
          </a:lstStyle>
          <a:p>
            <a:r>
              <a:rPr kumimoji="1" lang="en-US" altLang="ja-JP"/>
              <a:t>2017/10/5</a:t>
            </a:r>
            <a:endParaRPr kumimoji="1" lang="ja-JP" altLang="en-US" dirty="0"/>
          </a:p>
        </p:txBody>
      </p:sp>
      <p:sp>
        <p:nvSpPr>
          <p:cNvPr id="4" name="スライド イメージ プレースホルダー 3"/>
          <p:cNvSpPr>
            <a:spLocks noGrp="1" noRot="1" noChangeAspect="1"/>
          </p:cNvSpPr>
          <p:nvPr>
            <p:ph type="sldImg" idx="2"/>
          </p:nvPr>
        </p:nvSpPr>
        <p:spPr>
          <a:xfrm>
            <a:off x="2914650" y="841375"/>
            <a:ext cx="4040188" cy="2273300"/>
          </a:xfrm>
          <a:prstGeom prst="rect">
            <a:avLst/>
          </a:prstGeom>
          <a:noFill/>
          <a:ln w="12700">
            <a:solidFill>
              <a:prstClr val="black"/>
            </a:solidFill>
          </a:ln>
        </p:spPr>
        <p:txBody>
          <a:bodyPr vert="horz" lIns="91452" tIns="45726" rIns="91452" bIns="45726" rtlCol="0" anchor="ctr"/>
          <a:lstStyle/>
          <a:p>
            <a:endParaRPr lang="ja-JP" altLang="en-US" dirty="0"/>
          </a:p>
        </p:txBody>
      </p:sp>
      <p:sp>
        <p:nvSpPr>
          <p:cNvPr id="5" name="ノート プレースホルダー 4"/>
          <p:cNvSpPr>
            <a:spLocks noGrp="1"/>
          </p:cNvSpPr>
          <p:nvPr>
            <p:ph type="body" sz="quarter" idx="3"/>
          </p:nvPr>
        </p:nvSpPr>
        <p:spPr>
          <a:xfrm>
            <a:off x="986253" y="3241621"/>
            <a:ext cx="7896986" cy="2652037"/>
          </a:xfrm>
          <a:prstGeom prst="rect">
            <a:avLst/>
          </a:prstGeom>
        </p:spPr>
        <p:txBody>
          <a:bodyPr vert="horz" lIns="91452" tIns="45726" rIns="91452" bIns="457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397622"/>
            <a:ext cx="4277631" cy="338143"/>
          </a:xfrm>
          <a:prstGeom prst="rect">
            <a:avLst/>
          </a:prstGeom>
        </p:spPr>
        <p:txBody>
          <a:bodyPr vert="horz" lIns="91452" tIns="45726" rIns="91452" bIns="4572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589531" y="6397622"/>
            <a:ext cx="4277630" cy="338143"/>
          </a:xfrm>
          <a:prstGeom prst="rect">
            <a:avLst/>
          </a:prstGeom>
        </p:spPr>
        <p:txBody>
          <a:bodyPr vert="horz" lIns="91452" tIns="45726" rIns="91452" bIns="45726" rtlCol="0" anchor="b"/>
          <a:lstStyle>
            <a:lvl1pPr algn="r">
              <a:defRPr sz="1200"/>
            </a:lvl1pPr>
          </a:lstStyle>
          <a:p>
            <a:fld id="{13202B48-7835-48C1-9298-3F6583B4EC1A}" type="slidenum">
              <a:rPr kumimoji="1" lang="ja-JP" altLang="en-US" smtClean="0"/>
              <a:t>‹#›</a:t>
            </a:fld>
            <a:endParaRPr kumimoji="1" lang="ja-JP" altLang="en-US" dirty="0"/>
          </a:p>
        </p:txBody>
      </p:sp>
    </p:spTree>
    <p:extLst>
      <p:ext uri="{BB962C8B-B14F-4D97-AF65-F5344CB8AC3E}">
        <p14:creationId xmlns:p14="http://schemas.microsoft.com/office/powerpoint/2010/main" val="2106727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1</a:t>
            </a:fld>
            <a:endParaRPr kumimoji="1" lang="ja-JP" altLang="en-US" dirty="0"/>
          </a:p>
        </p:txBody>
      </p:sp>
    </p:spTree>
    <p:extLst>
      <p:ext uri="{BB962C8B-B14F-4D97-AF65-F5344CB8AC3E}">
        <p14:creationId xmlns:p14="http://schemas.microsoft.com/office/powerpoint/2010/main" val="194344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13</a:t>
            </a:fld>
            <a:endParaRPr kumimoji="1" lang="ja-JP" altLang="en-US" dirty="0"/>
          </a:p>
        </p:txBody>
      </p:sp>
    </p:spTree>
    <p:extLst>
      <p:ext uri="{BB962C8B-B14F-4D97-AF65-F5344CB8AC3E}">
        <p14:creationId xmlns:p14="http://schemas.microsoft.com/office/powerpoint/2010/main" val="322326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14</a:t>
            </a:fld>
            <a:endParaRPr kumimoji="1" lang="ja-JP" altLang="en-US" dirty="0"/>
          </a:p>
        </p:txBody>
      </p:sp>
    </p:spTree>
    <p:extLst>
      <p:ext uri="{BB962C8B-B14F-4D97-AF65-F5344CB8AC3E}">
        <p14:creationId xmlns:p14="http://schemas.microsoft.com/office/powerpoint/2010/main" val="237501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1"/>
          </p:nvPr>
        </p:nvSpPr>
        <p:spPr/>
        <p:txBody>
          <a:bodyPr/>
          <a:lstStyle/>
          <a:p>
            <a:pPr defTabSz="906628">
              <a:defRPr/>
            </a:pPr>
            <a:fld id="{13202B48-7835-48C1-9298-3F6583B4EC1A}" type="slidenum">
              <a:rPr kumimoji="1" lang="ja-JP" altLang="en-US">
                <a:solidFill>
                  <a:prstClr val="black"/>
                </a:solidFill>
                <a:latin typeface="Calibri"/>
                <a:ea typeface="ＭＳ Ｐゴシック" panose="020B0600070205080204" pitchFamily="50" charset="-128"/>
              </a:rPr>
              <a:pPr defTabSz="906628">
                <a:defRPr/>
              </a:pPr>
              <a:t>15</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7433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1"/>
          </p:nvPr>
        </p:nvSpPr>
        <p:spPr/>
        <p:txBody>
          <a:bodyPr/>
          <a:lstStyle/>
          <a:p>
            <a:pPr defTabSz="906628">
              <a:defRPr/>
            </a:pPr>
            <a:fld id="{13202B48-7835-48C1-9298-3F6583B4EC1A}" type="slidenum">
              <a:rPr kumimoji="1" lang="ja-JP" altLang="en-US">
                <a:solidFill>
                  <a:prstClr val="black"/>
                </a:solidFill>
                <a:latin typeface="Calibri"/>
                <a:ea typeface="ＭＳ Ｐゴシック" panose="020B0600070205080204" pitchFamily="50" charset="-128"/>
              </a:rPr>
              <a:pPr defTabSz="906628">
                <a:defRPr/>
              </a:pPr>
              <a:t>16</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5159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202B48-7835-48C1-9298-3F6583B4EC1A}" type="slidenum">
              <a:rPr kumimoji="1" lang="ja-JP" altLang="en-US" smtClean="0"/>
              <a:t>17</a:t>
            </a:fld>
            <a:endParaRPr kumimoji="1" lang="ja-JP" altLang="en-US" dirty="0"/>
          </a:p>
        </p:txBody>
      </p:sp>
    </p:spTree>
    <p:extLst>
      <p:ext uri="{BB962C8B-B14F-4D97-AF65-F5344CB8AC3E}">
        <p14:creationId xmlns:p14="http://schemas.microsoft.com/office/powerpoint/2010/main" val="129477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19</a:t>
            </a:fld>
            <a:endParaRPr kumimoji="1" lang="ja-JP" altLang="en-US" dirty="0"/>
          </a:p>
        </p:txBody>
      </p:sp>
    </p:spTree>
    <p:extLst>
      <p:ext uri="{BB962C8B-B14F-4D97-AF65-F5344CB8AC3E}">
        <p14:creationId xmlns:p14="http://schemas.microsoft.com/office/powerpoint/2010/main" val="390172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21</a:t>
            </a:fld>
            <a:endParaRPr kumimoji="1" lang="ja-JP" altLang="en-US" dirty="0"/>
          </a:p>
        </p:txBody>
      </p:sp>
    </p:spTree>
    <p:extLst>
      <p:ext uri="{BB962C8B-B14F-4D97-AF65-F5344CB8AC3E}">
        <p14:creationId xmlns:p14="http://schemas.microsoft.com/office/powerpoint/2010/main" val="249188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2</a:t>
            </a:fld>
            <a:endParaRPr kumimoji="1" lang="ja-JP" altLang="en-US" dirty="0"/>
          </a:p>
        </p:txBody>
      </p:sp>
    </p:spTree>
    <p:extLst>
      <p:ext uri="{BB962C8B-B14F-4D97-AF65-F5344CB8AC3E}">
        <p14:creationId xmlns:p14="http://schemas.microsoft.com/office/powerpoint/2010/main" val="159738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a:p>
        </p:txBody>
      </p:sp>
      <p:sp>
        <p:nvSpPr>
          <p:cNvPr id="7" name="スライド番号プレースホルダー 6"/>
          <p:cNvSpPr>
            <a:spLocks noGrp="1"/>
          </p:cNvSpPr>
          <p:nvPr>
            <p:ph type="sldNum" sz="quarter" idx="11"/>
          </p:nvPr>
        </p:nvSpPr>
        <p:spPr/>
        <p:txBody>
          <a:bodyPr/>
          <a:lstStyle/>
          <a:p>
            <a:pPr defTabSz="906628">
              <a:defRPr/>
            </a:pPr>
            <a:fld id="{13202B48-7835-48C1-9298-3F6583B4EC1A}" type="slidenum">
              <a:rPr kumimoji="1" lang="ja-JP" altLang="en-US">
                <a:solidFill>
                  <a:prstClr val="black"/>
                </a:solidFill>
                <a:latin typeface="Calibri"/>
                <a:ea typeface="ＭＳ Ｐゴシック" panose="020B0600070205080204" pitchFamily="50" charset="-128"/>
              </a:rPr>
              <a:pPr defTabSz="906628">
                <a:defRPr/>
              </a:pPr>
              <a:t>3</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7301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a:p>
        </p:txBody>
      </p:sp>
      <p:sp>
        <p:nvSpPr>
          <p:cNvPr id="7" name="スライド番号プレースホルダー 6"/>
          <p:cNvSpPr>
            <a:spLocks noGrp="1"/>
          </p:cNvSpPr>
          <p:nvPr>
            <p:ph type="sldNum" sz="quarter" idx="11"/>
          </p:nvPr>
        </p:nvSpPr>
        <p:spPr/>
        <p:txBody>
          <a:bodyPr/>
          <a:lstStyle/>
          <a:p>
            <a:pPr defTabSz="906628">
              <a:defRPr/>
            </a:pPr>
            <a:fld id="{13202B48-7835-48C1-9298-3F6583B4EC1A}" type="slidenum">
              <a:rPr kumimoji="1" lang="ja-JP" altLang="en-US">
                <a:solidFill>
                  <a:prstClr val="black"/>
                </a:solidFill>
                <a:latin typeface="Calibri"/>
                <a:ea typeface="ＭＳ Ｐゴシック" panose="020B0600070205080204" pitchFamily="50" charset="-128"/>
              </a:rPr>
              <a:pPr defTabSz="906628">
                <a:defRPr/>
              </a:pPr>
              <a:t>4</a:t>
            </a:fld>
            <a:endParaRPr kumimoji="1"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2789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5</a:t>
            </a:fld>
            <a:endParaRPr kumimoji="1" lang="ja-JP" altLang="en-US" dirty="0"/>
          </a:p>
        </p:txBody>
      </p:sp>
    </p:spTree>
    <p:extLst>
      <p:ext uri="{BB962C8B-B14F-4D97-AF65-F5344CB8AC3E}">
        <p14:creationId xmlns:p14="http://schemas.microsoft.com/office/powerpoint/2010/main" val="335002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6</a:t>
            </a:fld>
            <a:endParaRPr kumimoji="1" lang="ja-JP" altLang="en-US" dirty="0"/>
          </a:p>
        </p:txBody>
      </p:sp>
    </p:spTree>
    <p:extLst>
      <p:ext uri="{BB962C8B-B14F-4D97-AF65-F5344CB8AC3E}">
        <p14:creationId xmlns:p14="http://schemas.microsoft.com/office/powerpoint/2010/main" val="296799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13202B48-7835-48C1-9298-3F6583B4EC1A}" type="slidenum">
              <a:rPr kumimoji="1" lang="ja-JP" altLang="en-US" smtClean="0"/>
              <a:t>7</a:t>
            </a:fld>
            <a:endParaRPr kumimoji="1" lang="ja-JP" altLang="en-US" dirty="0"/>
          </a:p>
        </p:txBody>
      </p:sp>
    </p:spTree>
    <p:extLst>
      <p:ext uri="{BB962C8B-B14F-4D97-AF65-F5344CB8AC3E}">
        <p14:creationId xmlns:p14="http://schemas.microsoft.com/office/powerpoint/2010/main" val="345149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p:spPr>
      </p:sp>
      <p:sp>
        <p:nvSpPr>
          <p:cNvPr id="3" name="ノート プレースホルダー 2"/>
          <p:cNvSpPr>
            <a:spLocks noGrp="1"/>
          </p:cNvSpPr>
          <p:nvPr>
            <p:ph type="body" idx="1"/>
          </p:nvPr>
        </p:nvSpPr>
        <p:spPr/>
        <p:txBody>
          <a:bodyPr/>
          <a:lstStyle/>
          <a:p>
            <a:endParaRPr kumimoji="1" lang="ja-JP" altLang="en-US"/>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8</a:t>
            </a:fld>
            <a:endParaRPr kumimoji="1" lang="ja-JP" altLang="en-US" dirty="0"/>
          </a:p>
        </p:txBody>
      </p:sp>
    </p:spTree>
    <p:extLst>
      <p:ext uri="{BB962C8B-B14F-4D97-AF65-F5344CB8AC3E}">
        <p14:creationId xmlns:p14="http://schemas.microsoft.com/office/powerpoint/2010/main" val="25670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7" name="スライド番号プレースホルダー 6"/>
          <p:cNvSpPr>
            <a:spLocks noGrp="1"/>
          </p:cNvSpPr>
          <p:nvPr>
            <p:ph type="sldNum" sz="quarter" idx="11"/>
          </p:nvPr>
        </p:nvSpPr>
        <p:spPr/>
        <p:txBody>
          <a:bodyPr/>
          <a:lstStyle/>
          <a:p>
            <a:fld id="{13202B48-7835-48C1-9298-3F6583B4EC1A}" type="slidenum">
              <a:rPr kumimoji="1" lang="ja-JP" altLang="en-US" smtClean="0"/>
              <a:t>9</a:t>
            </a:fld>
            <a:endParaRPr kumimoji="1" lang="ja-JP" altLang="en-US" dirty="0"/>
          </a:p>
        </p:txBody>
      </p:sp>
    </p:spTree>
    <p:extLst>
      <p:ext uri="{BB962C8B-B14F-4D97-AF65-F5344CB8AC3E}">
        <p14:creationId xmlns:p14="http://schemas.microsoft.com/office/powerpoint/2010/main" val="400801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422C88-BD0A-45B6-890E-C025BF4DE550}" type="datetime1">
              <a:rPr kumimoji="1" lang="ja-JP" altLang="en-US" smtClean="0"/>
              <a:t>2025/10/31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spTree>
    <p:extLst>
      <p:ext uri="{BB962C8B-B14F-4D97-AF65-F5344CB8AC3E}">
        <p14:creationId xmlns:p14="http://schemas.microsoft.com/office/powerpoint/2010/main" val="38000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3936566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14310915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422C88-BD0A-45B6-890E-C025BF4DE550}" type="datetime1">
              <a:rPr kumimoji="1" lang="ja-JP" altLang="en-US" smtClean="0"/>
              <a:t>2025/10/31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69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17314822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223B8C-C425-47D4-BCCB-FD7C3F9479B9}" type="datetime1">
              <a:rPr kumimoji="1" lang="ja-JP" altLang="en-US" smtClean="0"/>
              <a:t>2025/10/31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spTree>
    <p:extLst>
      <p:ext uri="{BB962C8B-B14F-4D97-AF65-F5344CB8AC3E}">
        <p14:creationId xmlns:p14="http://schemas.microsoft.com/office/powerpoint/2010/main" val="135082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23500596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27849377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48B325-503F-4B3C-B0F8-5A316703CA59}" type="datetime1">
              <a:rPr kumimoji="1" lang="ja-JP" altLang="en-US" smtClean="0"/>
              <a:t>2025/10/31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spTree>
    <p:extLst>
      <p:ext uri="{BB962C8B-B14F-4D97-AF65-F5344CB8AC3E}">
        <p14:creationId xmlns:p14="http://schemas.microsoft.com/office/powerpoint/2010/main" val="12391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11B62-C2B3-48C1-B5A6-8552D0758829}" type="datetime1">
              <a:rPr kumimoji="1" lang="ja-JP" altLang="en-US" smtClean="0"/>
              <a:t>2025/10/31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spTree>
    <p:extLst>
      <p:ext uri="{BB962C8B-B14F-4D97-AF65-F5344CB8AC3E}">
        <p14:creationId xmlns:p14="http://schemas.microsoft.com/office/powerpoint/2010/main" val="398634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7674556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235162789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267158216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152060284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230208270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9406901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18327721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638065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4597757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34726825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39700611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223B8C-C425-47D4-BCCB-FD7C3F9479B9}" type="datetime1">
              <a:rPr kumimoji="1" lang="ja-JP" altLang="en-US" smtClean="0"/>
              <a:t>2025/10/31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spTree>
    <p:extLst>
      <p:ext uri="{BB962C8B-B14F-4D97-AF65-F5344CB8AC3E}">
        <p14:creationId xmlns:p14="http://schemas.microsoft.com/office/powerpoint/2010/main" val="240388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3475765729"/>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7832698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48B325-503F-4B3C-B0F8-5A316703CA59}" type="datetime1">
              <a:rPr kumimoji="1" lang="ja-JP" altLang="en-US" smtClean="0"/>
              <a:t>2025/10/31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7751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11B62-C2B3-48C1-B5A6-8552D0758829}" type="datetime1">
              <a:rPr kumimoji="1" lang="ja-JP" altLang="en-US" smtClean="0"/>
              <a:t>2025/10/31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B6178C7-93FE-4C5E-9F9A-75D18A01FF5F}" type="slidenum">
              <a:rPr kumimoji="1" lang="ja-JP" altLang="en-US" smtClean="0"/>
              <a:t>‹#›</a:t>
            </a:fld>
            <a:endParaRPr kumimoji="1" lang="ja-JP" altLang="en-US" dirty="0"/>
          </a:p>
        </p:txBody>
      </p:sp>
    </p:spTree>
    <p:extLst>
      <p:ext uri="{BB962C8B-B14F-4D97-AF65-F5344CB8AC3E}">
        <p14:creationId xmlns:p14="http://schemas.microsoft.com/office/powerpoint/2010/main" val="357446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3911162324"/>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F5627-8E1D-48EA-B4BB-2ABCF9F18E95}" type="datetime1">
              <a:rPr lang="ja-JP" altLang="en-US" smtClean="0"/>
              <a:t>2025/10/31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32364652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1378546826"/>
      </p:ext>
    </p:extLst>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83F5627-8E1D-48EA-B4BB-2ABCF9F18E95}" type="datetime1">
              <a:rPr lang="ja-JP" altLang="en-US" smtClean="0"/>
              <a:t>2025/10/31</a:t>
            </a:fld>
            <a:endParaRPr lang="ja-JP" alt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ja-JP" alt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B6178C7-93FE-4C5E-9F9A-75D18A01FF5F}" type="slidenum">
              <a:rPr lang="ja-JP" altLang="en-US" smtClean="0"/>
              <a:pPr/>
              <a:t>‹#›</a:t>
            </a:fld>
            <a:endParaRPr lang="ja-JP" altLang="en-US" dirty="0"/>
          </a:p>
        </p:txBody>
      </p:sp>
    </p:spTree>
    <p:extLst>
      <p:ext uri="{BB962C8B-B14F-4D97-AF65-F5344CB8AC3E}">
        <p14:creationId xmlns:p14="http://schemas.microsoft.com/office/powerpoint/2010/main" val="1251944529"/>
      </p:ext>
    </p:extLst>
  </p:cSld>
  <p:clrMap bg1="dk1" tx1="lt1" bg2="dk2" tx2="lt2" accent1="accent1" accent2="accent2" accent3="accent3" accent4="accent4" accent5="accent5" accent6="accent6" hlink="hlink" folHlink="folHlink"/>
  <p:sldLayoutIdLst>
    <p:sldLayoutId id="2147485423" r:id="rId1"/>
    <p:sldLayoutId id="2147485424" r:id="rId2"/>
    <p:sldLayoutId id="2147485425" r:id="rId3"/>
    <p:sldLayoutId id="2147485426" r:id="rId4"/>
    <p:sldLayoutId id="2147485427" r:id="rId5"/>
    <p:sldLayoutId id="2147485428" r:id="rId6"/>
    <p:sldLayoutId id="2147485429" r:id="rId7"/>
    <p:sldLayoutId id="2147485430" r:id="rId8"/>
    <p:sldLayoutId id="2147485431" r:id="rId9"/>
    <p:sldLayoutId id="2147485432" r:id="rId10"/>
    <p:sldLayoutId id="2147485433" r:id="rId11"/>
    <p:sldLayoutId id="2147485434" r:id="rId12"/>
    <p:sldLayoutId id="2147485435" r:id="rId13"/>
    <p:sldLayoutId id="2147485436" r:id="rId14"/>
    <p:sldLayoutId id="2147485437" r:id="rId15"/>
    <p:sldLayoutId id="2147485438" r:id="rId16"/>
    <p:sldLayoutId id="2147485439" r:id="rId17"/>
  </p:sldLayoutIdLst>
  <p:hf hdr="0" ftr="0" dt="0"/>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14.emf"/><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tags" Target="../tags/tag16.xml"/><Relationship Id="rId5" Type="http://schemas.openxmlformats.org/officeDocument/2006/relationships/image" Target="../media/image16.wmf"/><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ity.taito.lg.jp/benri/dawnload/index.html"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t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1237626" y="2218340"/>
            <a:ext cx="8106399" cy="1646302"/>
          </a:xfrm>
        </p:spPr>
        <p:txBody>
          <a:bodyPr>
            <a:normAutofit/>
          </a:bodyPr>
          <a:lstStyle/>
          <a:p>
            <a:pPr algn="l"/>
            <a:r>
              <a:rPr kumimoji="1" lang="ja-JP" altLang="en-US" b="1" dirty="0"/>
              <a:t>給与支払報告書等の提出</a:t>
            </a:r>
            <a:br>
              <a:rPr kumimoji="1" lang="en-US" altLang="ja-JP" b="1" dirty="0"/>
            </a:br>
            <a:r>
              <a:rPr kumimoji="1" lang="ja-JP" altLang="en-US" b="1" dirty="0"/>
              <a:t>及び</a:t>
            </a:r>
            <a:r>
              <a:rPr lang="ja-JP" altLang="en-US" b="1" dirty="0"/>
              <a:t>記載方法について</a:t>
            </a:r>
            <a:endParaRPr kumimoji="1" lang="ja-JP" altLang="en-US" b="1" dirty="0"/>
          </a:p>
        </p:txBody>
      </p:sp>
      <p:sp>
        <p:nvSpPr>
          <p:cNvPr id="3" name="サブタイトル 2"/>
          <p:cNvSpPr>
            <a:spLocks noGrp="1"/>
          </p:cNvSpPr>
          <p:nvPr>
            <p:ph type="subTitle" idx="1"/>
          </p:nvPr>
        </p:nvSpPr>
        <p:spPr>
          <a:xfrm>
            <a:off x="6880849" y="4965870"/>
            <a:ext cx="6911351" cy="1353825"/>
          </a:xfrm>
        </p:spPr>
        <p:txBody>
          <a:bodyPr>
            <a:normAutofit/>
          </a:bodyPr>
          <a:lstStyle/>
          <a:p>
            <a:pPr algn="l"/>
            <a:endParaRPr lang="en-US" altLang="ja-JP" sz="2800" b="1" dirty="0">
              <a:solidFill>
                <a:schemeClr val="accent1"/>
              </a:solidFill>
            </a:endParaRPr>
          </a:p>
          <a:p>
            <a:pPr algn="l"/>
            <a:r>
              <a:rPr lang="ja-JP" altLang="en-US" sz="2800" b="1" dirty="0">
                <a:solidFill>
                  <a:schemeClr val="accent1"/>
                </a:solidFill>
              </a:rPr>
              <a:t>台東区役所　税務課課税係</a:t>
            </a:r>
          </a:p>
        </p:txBody>
      </p:sp>
    </p:spTree>
    <p:extLst>
      <p:ext uri="{BB962C8B-B14F-4D97-AF65-F5344CB8AC3E}">
        <p14:creationId xmlns:p14="http://schemas.microsoft.com/office/powerpoint/2010/main" val="318195358"/>
      </p:ext>
    </p:extLst>
  </p:cSld>
  <p:clrMapOvr>
    <a:masterClrMapping/>
  </p:clrMapOvr>
  <mc:AlternateContent xmlns:mc="http://schemas.openxmlformats.org/markup-compatibility/2006" xmlns:p14="http://schemas.microsoft.com/office/powerpoint/2010/main">
    <mc:Choice Requires="p14">
      <p:transition p14:dur="10" advTm="37000"/>
    </mc:Choice>
    <mc:Fallback xmlns="">
      <p:transition advTm="3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19963EA2-9FB4-D7BB-9782-4EE9EA1F187E}"/>
              </a:ext>
            </a:extLst>
          </p:cNvPr>
          <p:cNvPicPr>
            <a:picLocks noChangeAspect="1"/>
          </p:cNvPicPr>
          <p:nvPr/>
        </p:nvPicPr>
        <p:blipFill>
          <a:blip r:embed="rId2"/>
          <a:stretch>
            <a:fillRect/>
          </a:stretch>
        </p:blipFill>
        <p:spPr>
          <a:xfrm>
            <a:off x="1409806" y="1745014"/>
            <a:ext cx="8121484" cy="5158571"/>
          </a:xfrm>
          <a:prstGeom prst="rect">
            <a:avLst/>
          </a:prstGeom>
        </p:spPr>
      </p:pic>
      <p:grpSp>
        <p:nvGrpSpPr>
          <p:cNvPr id="10" name="グループ化 9"/>
          <p:cNvGrpSpPr/>
          <p:nvPr/>
        </p:nvGrpSpPr>
        <p:grpSpPr>
          <a:xfrm>
            <a:off x="1901347" y="2037360"/>
            <a:ext cx="7545532" cy="2052070"/>
            <a:chOff x="2727965" y="2151658"/>
            <a:chExt cx="7545532" cy="2052070"/>
          </a:xfrm>
        </p:grpSpPr>
        <p:sp>
          <p:nvSpPr>
            <p:cNvPr id="7" name="テキスト ボックス 6"/>
            <p:cNvSpPr txBox="1"/>
            <p:nvPr/>
          </p:nvSpPr>
          <p:spPr>
            <a:xfrm>
              <a:off x="3865386" y="2168774"/>
              <a:ext cx="1906545" cy="646331"/>
            </a:xfrm>
            <a:prstGeom prst="rect">
              <a:avLst/>
            </a:prstGeom>
            <a:noFill/>
          </p:spPr>
          <p:txBody>
            <a:bodyPr wrap="square" rtlCol="0">
              <a:spAutoFit/>
            </a:bodyPr>
            <a:lstStyle/>
            <a:p>
              <a:r>
                <a:rPr kumimoji="1" lang="en-US" altLang="ja-JP" b="1" dirty="0">
                  <a:solidFill>
                    <a:schemeClr val="bg1"/>
                  </a:solidFill>
                  <a:latin typeface="+mn-ea"/>
                </a:rPr>
                <a:t>14, 000, 000</a:t>
              </a:r>
            </a:p>
            <a:p>
              <a:endParaRPr kumimoji="1" lang="ja-JP" altLang="en-US" dirty="0"/>
            </a:p>
          </p:txBody>
        </p:sp>
        <p:sp>
          <p:nvSpPr>
            <p:cNvPr id="8" name="テキスト ボックス 7"/>
            <p:cNvSpPr txBox="1"/>
            <p:nvPr/>
          </p:nvSpPr>
          <p:spPr>
            <a:xfrm>
              <a:off x="5451529" y="2185619"/>
              <a:ext cx="1831876" cy="646331"/>
            </a:xfrm>
            <a:prstGeom prst="rect">
              <a:avLst/>
            </a:prstGeom>
            <a:noFill/>
          </p:spPr>
          <p:txBody>
            <a:bodyPr wrap="square" rtlCol="0">
              <a:spAutoFit/>
            </a:bodyPr>
            <a:lstStyle/>
            <a:p>
              <a:r>
                <a:rPr kumimoji="1" lang="en-US" altLang="ja-JP" b="1" dirty="0">
                  <a:solidFill>
                    <a:schemeClr val="bg1"/>
                  </a:solidFill>
                  <a:latin typeface="+mn-ea"/>
                </a:rPr>
                <a:t>12,050,000</a:t>
              </a:r>
            </a:p>
            <a:p>
              <a:endParaRPr kumimoji="1" lang="ja-JP" altLang="en-US" dirty="0"/>
            </a:p>
          </p:txBody>
        </p:sp>
        <p:sp>
          <p:nvSpPr>
            <p:cNvPr id="17" name="テキスト ボックス 16"/>
            <p:cNvSpPr txBox="1"/>
            <p:nvPr/>
          </p:nvSpPr>
          <p:spPr>
            <a:xfrm>
              <a:off x="7130606" y="2180248"/>
              <a:ext cx="1738942" cy="369332"/>
            </a:xfrm>
            <a:prstGeom prst="rect">
              <a:avLst/>
            </a:prstGeom>
            <a:noFill/>
          </p:spPr>
          <p:txBody>
            <a:bodyPr wrap="square" rtlCol="0">
              <a:spAutoFit/>
            </a:bodyPr>
            <a:lstStyle/>
            <a:p>
              <a:r>
                <a:rPr lang="en-US" altLang="ja-JP" b="1" dirty="0">
                  <a:solidFill>
                    <a:schemeClr val="bg1"/>
                  </a:solidFill>
                  <a:latin typeface="+mn-ea"/>
                </a:rPr>
                <a:t>2,179, 185</a:t>
              </a:r>
            </a:p>
          </p:txBody>
        </p:sp>
        <p:sp>
          <p:nvSpPr>
            <p:cNvPr id="18" name="テキスト ボックス 17"/>
            <p:cNvSpPr txBox="1"/>
            <p:nvPr/>
          </p:nvSpPr>
          <p:spPr>
            <a:xfrm>
              <a:off x="8549146" y="2182486"/>
              <a:ext cx="1724351" cy="369332"/>
            </a:xfrm>
            <a:prstGeom prst="rect">
              <a:avLst/>
            </a:prstGeom>
            <a:noFill/>
          </p:spPr>
          <p:txBody>
            <a:bodyPr wrap="square" rtlCol="0">
              <a:spAutoFit/>
            </a:bodyPr>
            <a:lstStyle/>
            <a:p>
              <a:r>
                <a:rPr kumimoji="1" lang="en-US" altLang="ja-JP" b="1" dirty="0">
                  <a:solidFill>
                    <a:schemeClr val="bg1"/>
                  </a:solidFill>
                  <a:latin typeface="+mn-ea"/>
                </a:rPr>
                <a:t>1, 671, 600</a:t>
              </a:r>
            </a:p>
          </p:txBody>
        </p:sp>
        <p:sp>
          <p:nvSpPr>
            <p:cNvPr id="22" name="テキスト ボックス 21"/>
            <p:cNvSpPr txBox="1"/>
            <p:nvPr/>
          </p:nvSpPr>
          <p:spPr>
            <a:xfrm>
              <a:off x="7547416" y="3773529"/>
              <a:ext cx="1504950" cy="369332"/>
            </a:xfrm>
            <a:prstGeom prst="rect">
              <a:avLst/>
            </a:prstGeom>
            <a:noFill/>
          </p:spPr>
          <p:txBody>
            <a:bodyPr wrap="square" rtlCol="0">
              <a:spAutoFit/>
            </a:bodyPr>
            <a:lstStyle/>
            <a:p>
              <a:r>
                <a:rPr kumimoji="1" lang="en-US" altLang="ja-JP" b="1" dirty="0">
                  <a:solidFill>
                    <a:schemeClr val="bg1"/>
                  </a:solidFill>
                  <a:latin typeface="+mn-ea"/>
                </a:rPr>
                <a:t>45, 000</a:t>
              </a:r>
              <a:endParaRPr kumimoji="1" lang="ja-JP" altLang="en-US" b="1" dirty="0">
                <a:solidFill>
                  <a:schemeClr val="bg1"/>
                </a:solidFill>
                <a:latin typeface="+mn-ea"/>
              </a:endParaRPr>
            </a:p>
          </p:txBody>
        </p:sp>
        <p:sp>
          <p:nvSpPr>
            <p:cNvPr id="4" name="テキスト ボックス 3"/>
            <p:cNvSpPr txBox="1"/>
            <p:nvPr/>
          </p:nvSpPr>
          <p:spPr>
            <a:xfrm>
              <a:off x="4544546" y="3834396"/>
              <a:ext cx="1344918" cy="369332"/>
            </a:xfrm>
            <a:prstGeom prst="rect">
              <a:avLst/>
            </a:prstGeom>
            <a:noFill/>
          </p:spPr>
          <p:txBody>
            <a:bodyPr wrap="square" rtlCol="0">
              <a:spAutoFit/>
            </a:bodyPr>
            <a:lstStyle/>
            <a:p>
              <a:r>
                <a:rPr lang="en-US" altLang="ja-JP" b="1" dirty="0">
                  <a:latin typeface="+mn-ea"/>
                </a:rPr>
                <a:t>7</a:t>
              </a:r>
              <a:r>
                <a:rPr lang="ja-JP" altLang="en-US" b="1" dirty="0">
                  <a:latin typeface="+mn-ea"/>
                </a:rPr>
                <a:t>１</a:t>
              </a:r>
              <a:r>
                <a:rPr lang="en-US" altLang="ja-JP" b="1" dirty="0">
                  <a:latin typeface="+mn-ea"/>
                </a:rPr>
                <a:t>,550</a:t>
              </a:r>
              <a:endParaRPr lang="ja-JP" altLang="en-US" b="1" dirty="0">
                <a:latin typeface="+mn-ea"/>
              </a:endParaRPr>
            </a:p>
          </p:txBody>
        </p:sp>
        <p:sp>
          <p:nvSpPr>
            <p:cNvPr id="27" name="テキスト ボックス 26"/>
            <p:cNvSpPr txBox="1"/>
            <p:nvPr/>
          </p:nvSpPr>
          <p:spPr>
            <a:xfrm>
              <a:off x="2727965" y="2151658"/>
              <a:ext cx="646331" cy="369332"/>
            </a:xfrm>
            <a:prstGeom prst="rect">
              <a:avLst/>
            </a:prstGeom>
            <a:noFill/>
          </p:spPr>
          <p:txBody>
            <a:bodyPr wrap="none" rtlCol="0">
              <a:spAutoFit/>
            </a:bodyPr>
            <a:lstStyle/>
            <a:p>
              <a:r>
                <a:rPr lang="ja-JP" altLang="en-US" b="1" dirty="0">
                  <a:solidFill>
                    <a:schemeClr val="bg1"/>
                  </a:solidFill>
                </a:rPr>
                <a:t>給与</a:t>
              </a:r>
              <a:endParaRPr kumimoji="1" lang="ja-JP" altLang="en-US" b="1" dirty="0">
                <a:solidFill>
                  <a:schemeClr val="bg1"/>
                </a:solidFill>
              </a:endParaRPr>
            </a:p>
          </p:txBody>
        </p:sp>
      </p:grpSp>
      <p:sp>
        <p:nvSpPr>
          <p:cNvPr id="2" name="タイトル 1"/>
          <p:cNvSpPr>
            <a:spLocks noGrp="1"/>
          </p:cNvSpPr>
          <p:nvPr>
            <p:ph type="title"/>
          </p:nvPr>
        </p:nvSpPr>
        <p:spPr>
          <a:xfrm>
            <a:off x="197301" y="254717"/>
            <a:ext cx="8357082" cy="1493788"/>
          </a:xfrm>
        </p:spPr>
        <p:txBody>
          <a:bodyPr>
            <a:normAutofit fontScale="90000"/>
          </a:bodyPr>
          <a:lstStyle/>
          <a:p>
            <a:r>
              <a:rPr kumimoji="1" lang="ja-JP" altLang="en-US" dirty="0"/>
              <a:t>（３）個人別明細書④</a:t>
            </a:r>
            <a:br>
              <a:rPr kumimoji="1" lang="en-US" altLang="ja-JP" dirty="0"/>
            </a:br>
            <a:r>
              <a:rPr lang="ja-JP" altLang="en-US" dirty="0"/>
              <a:t>　　　</a:t>
            </a:r>
            <a:r>
              <a:rPr lang="ja-JP" altLang="en-US" sz="3100" dirty="0"/>
              <a:t>同一生計配偶者</a:t>
            </a:r>
            <a:r>
              <a:rPr lang="en-US" altLang="ja-JP" sz="3100" dirty="0"/>
              <a:t>(</a:t>
            </a:r>
            <a:r>
              <a:rPr lang="ja-JP" altLang="en-US" sz="3100" dirty="0"/>
              <a:t>控除対象配偶者を除く</a:t>
            </a:r>
            <a:r>
              <a:rPr lang="en-US" altLang="ja-JP" sz="3100" dirty="0"/>
              <a:t>)</a:t>
            </a:r>
            <a:r>
              <a:rPr lang="ja-JP" altLang="en-US" sz="3100" dirty="0"/>
              <a:t>が</a:t>
            </a:r>
            <a:br>
              <a:rPr lang="en-US" altLang="ja-JP" sz="3100" dirty="0"/>
            </a:br>
            <a:r>
              <a:rPr lang="ja-JP" altLang="en-US" sz="3100" dirty="0"/>
              <a:t>　　 　障害者である場合の記載</a:t>
            </a:r>
            <a:endParaRPr kumimoji="1" lang="ja-JP" altLang="en-US" sz="3100" dirty="0"/>
          </a:p>
        </p:txBody>
      </p:sp>
      <p:sp>
        <p:nvSpPr>
          <p:cNvPr id="21" name="スライド番号プレースホルダー 20"/>
          <p:cNvSpPr>
            <a:spLocks noGrp="1"/>
          </p:cNvSpPr>
          <p:nvPr>
            <p:ph type="sldNum" sz="quarter" idx="12"/>
          </p:nvPr>
        </p:nvSpPr>
        <p:spPr>
          <a:xfrm>
            <a:off x="11309259" y="6291343"/>
            <a:ext cx="683339" cy="365125"/>
          </a:xfrm>
        </p:spPr>
        <p:txBody>
          <a:bodyPr>
            <a:normAutofit fontScale="77500" lnSpcReduction="20000"/>
          </a:bodyPr>
          <a:lstStyle/>
          <a:p>
            <a:r>
              <a:rPr kumimoji="1" lang="en-US" altLang="ja-JP" sz="2800" dirty="0">
                <a:solidFill>
                  <a:schemeClr val="bg1"/>
                </a:solidFill>
              </a:rPr>
              <a:t>9</a:t>
            </a:r>
            <a:endParaRPr kumimoji="1" lang="ja-JP" altLang="en-US" sz="2800" dirty="0">
              <a:solidFill>
                <a:schemeClr val="bg1"/>
              </a:solidFill>
            </a:endParaRPr>
          </a:p>
        </p:txBody>
      </p:sp>
      <p:sp>
        <p:nvSpPr>
          <p:cNvPr id="12" name="角丸四角形吹き出し 11"/>
          <p:cNvSpPr/>
          <p:nvPr/>
        </p:nvSpPr>
        <p:spPr>
          <a:xfrm>
            <a:off x="740085" y="3872862"/>
            <a:ext cx="1614661" cy="732571"/>
          </a:xfrm>
          <a:prstGeom prst="wedgeRoundRectCallout">
            <a:avLst>
              <a:gd name="adj1" fmla="val -11978"/>
              <a:gd name="adj2" fmla="val -100427"/>
              <a:gd name="adj3" fmla="val 16667"/>
            </a:avLst>
          </a:prstGeom>
          <a:ln w="28575">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800"/>
              </a:lnSpc>
              <a:spcAft>
                <a:spcPts val="0"/>
              </a:spcAft>
            </a:pPr>
            <a:r>
              <a:rPr lang="ja-JP" sz="1600" kern="100" dirty="0">
                <a:effectLst/>
                <a:latin typeface="+mn-ea"/>
                <a:cs typeface="Times New Roman" panose="02020603050405020304" pitchFamily="18" charset="0"/>
              </a:rPr>
              <a:t>「〇」の記載は不要です</a:t>
            </a:r>
            <a:r>
              <a:rPr lang="ja-JP" sz="1600" kern="100" dirty="0">
                <a:effectLst/>
                <a:ea typeface="ＭＳ 明朝" panose="02020609040205080304" pitchFamily="17" charset="-128"/>
                <a:cs typeface="Times New Roman" panose="02020603050405020304" pitchFamily="18" charset="0"/>
              </a:rPr>
              <a:t>。</a:t>
            </a:r>
          </a:p>
        </p:txBody>
      </p:sp>
      <p:cxnSp>
        <p:nvCxnSpPr>
          <p:cNvPr id="5" name="直線コネクタ 4"/>
          <p:cNvCxnSpPr/>
          <p:nvPr/>
        </p:nvCxnSpPr>
        <p:spPr>
          <a:xfrm>
            <a:off x="3307821" y="4567684"/>
            <a:ext cx="16674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680236" y="3078049"/>
            <a:ext cx="960591" cy="369332"/>
          </a:xfrm>
          <a:prstGeom prst="rect">
            <a:avLst/>
          </a:prstGeom>
          <a:noFill/>
        </p:spPr>
        <p:txBody>
          <a:bodyPr wrap="square" rtlCol="0">
            <a:spAutoFit/>
          </a:bodyPr>
          <a:lstStyle/>
          <a:p>
            <a:r>
              <a:rPr kumimoji="1" lang="en-US" altLang="ja-JP" b="1" dirty="0">
                <a:solidFill>
                  <a:schemeClr val="bg1"/>
                </a:solidFill>
                <a:latin typeface="+mn-ea"/>
              </a:rPr>
              <a:t>1     1</a:t>
            </a:r>
            <a:endParaRPr kumimoji="1" lang="ja-JP" altLang="en-US" b="1" dirty="0">
              <a:solidFill>
                <a:schemeClr val="bg1"/>
              </a:solidFill>
              <a:latin typeface="+mn-ea"/>
            </a:endParaRPr>
          </a:p>
        </p:txBody>
      </p:sp>
      <p:sp>
        <p:nvSpPr>
          <p:cNvPr id="9" name="角丸四角形吹き出し 8"/>
          <p:cNvSpPr/>
          <p:nvPr/>
        </p:nvSpPr>
        <p:spPr>
          <a:xfrm>
            <a:off x="4887703" y="5229678"/>
            <a:ext cx="3420410" cy="679237"/>
          </a:xfrm>
          <a:prstGeom prst="wedgeRoundRectCallout">
            <a:avLst>
              <a:gd name="adj1" fmla="val -57910"/>
              <a:gd name="adj2" fmla="val 51249"/>
              <a:gd name="adj3" fmla="val 16667"/>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800"/>
              </a:lnSpc>
              <a:spcAft>
                <a:spcPts val="0"/>
              </a:spcAft>
            </a:pPr>
            <a:r>
              <a:rPr lang="ja-JP" sz="1600" kern="100" dirty="0">
                <a:effectLst/>
                <a:latin typeface="+mn-ea"/>
                <a:cs typeface="Times New Roman" panose="02020603050405020304" pitchFamily="18" charset="0"/>
              </a:rPr>
              <a:t>（源泉・特別）控除対象配偶者欄への記載は不要です。</a:t>
            </a:r>
          </a:p>
        </p:txBody>
      </p:sp>
      <p:sp>
        <p:nvSpPr>
          <p:cNvPr id="3" name="テキスト ボックス 2"/>
          <p:cNvSpPr txBox="1"/>
          <p:nvPr/>
        </p:nvSpPr>
        <p:spPr>
          <a:xfrm>
            <a:off x="8509471" y="6656468"/>
            <a:ext cx="1273869" cy="307777"/>
          </a:xfrm>
          <a:prstGeom prst="rect">
            <a:avLst/>
          </a:prstGeom>
          <a:noFill/>
        </p:spPr>
        <p:txBody>
          <a:bodyPr wrap="square" rtlCol="0">
            <a:spAutoFit/>
          </a:bodyPr>
          <a:lstStyle/>
          <a:p>
            <a:r>
              <a:rPr kumimoji="1" lang="en-US" altLang="ja-JP" sz="1400" b="1" dirty="0">
                <a:solidFill>
                  <a:schemeClr val="bg1"/>
                </a:solidFill>
                <a:latin typeface="+mn-ea"/>
              </a:rPr>
              <a:t>150,000</a:t>
            </a:r>
            <a:endParaRPr kumimoji="1" lang="ja-JP" altLang="en-US" sz="1400" b="1" dirty="0">
              <a:solidFill>
                <a:schemeClr val="bg1"/>
              </a:solidFill>
              <a:latin typeface="+mn-ea"/>
            </a:endParaRPr>
          </a:p>
        </p:txBody>
      </p:sp>
      <p:sp>
        <p:nvSpPr>
          <p:cNvPr id="14" name="角丸四角形吹き出し 13"/>
          <p:cNvSpPr/>
          <p:nvPr/>
        </p:nvSpPr>
        <p:spPr>
          <a:xfrm>
            <a:off x="2874407" y="3346789"/>
            <a:ext cx="3002870" cy="629966"/>
          </a:xfrm>
          <a:prstGeom prst="wedgeRoundRectCallout">
            <a:avLst>
              <a:gd name="adj1" fmla="val -3046"/>
              <a:gd name="adj2" fmla="val 83023"/>
              <a:gd name="adj3" fmla="val 16667"/>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800"/>
              </a:lnSpc>
              <a:spcAft>
                <a:spcPts val="0"/>
              </a:spcAft>
            </a:pPr>
            <a:r>
              <a:rPr lang="ja-JP" sz="1600" kern="100" dirty="0">
                <a:effectLst/>
                <a:latin typeface="+mn-ea"/>
                <a:cs typeface="Times New Roman" panose="02020603050405020304" pitchFamily="18" charset="0"/>
              </a:rPr>
              <a:t>摘要欄に、</a:t>
            </a:r>
            <a:r>
              <a:rPr lang="ja-JP" altLang="en-US" sz="1600" kern="100" dirty="0">
                <a:effectLst/>
                <a:latin typeface="+mn-ea"/>
                <a:cs typeface="Times New Roman" panose="02020603050405020304" pitchFamily="18" charset="0"/>
              </a:rPr>
              <a:t>「</a:t>
            </a:r>
            <a:r>
              <a:rPr lang="ja-JP" sz="1600" kern="100" dirty="0">
                <a:effectLst/>
                <a:latin typeface="+mn-ea"/>
                <a:cs typeface="Times New Roman" panose="02020603050405020304" pitchFamily="18" charset="0"/>
              </a:rPr>
              <a:t>氏名（同配）</a:t>
            </a:r>
            <a:r>
              <a:rPr lang="ja-JP" altLang="en-US" sz="1600" kern="100" dirty="0">
                <a:effectLst/>
                <a:latin typeface="+mn-ea"/>
                <a:cs typeface="Times New Roman" panose="02020603050405020304" pitchFamily="18" charset="0"/>
              </a:rPr>
              <a:t>」</a:t>
            </a:r>
            <a:r>
              <a:rPr lang="ja-JP" sz="1600" kern="100" dirty="0">
                <a:effectLst/>
                <a:latin typeface="+mn-ea"/>
                <a:cs typeface="Times New Roman" panose="02020603050405020304" pitchFamily="18" charset="0"/>
              </a:rPr>
              <a:t>と記載し</a:t>
            </a:r>
            <a:r>
              <a:rPr lang="ja-JP" altLang="en-US" sz="1600" kern="100" dirty="0">
                <a:latin typeface="+mn-ea"/>
                <a:cs typeface="Times New Roman" panose="02020603050405020304" pitchFamily="18" charset="0"/>
              </a:rPr>
              <a:t>てください</a:t>
            </a:r>
            <a:r>
              <a:rPr lang="ja-JP" sz="1600" kern="100" dirty="0">
                <a:effectLst/>
                <a:latin typeface="+mn-ea"/>
                <a:cs typeface="Times New Roman" panose="02020603050405020304" pitchFamily="18" charset="0"/>
              </a:rPr>
              <a:t>。</a:t>
            </a:r>
          </a:p>
        </p:txBody>
      </p:sp>
      <p:sp>
        <p:nvSpPr>
          <p:cNvPr id="26" name="テキスト ボックス 25"/>
          <p:cNvSpPr txBox="1"/>
          <p:nvPr/>
        </p:nvSpPr>
        <p:spPr>
          <a:xfrm>
            <a:off x="3233559" y="4229130"/>
            <a:ext cx="2049456" cy="338554"/>
          </a:xfrm>
          <a:prstGeom prst="rect">
            <a:avLst/>
          </a:prstGeom>
          <a:noFill/>
        </p:spPr>
        <p:txBody>
          <a:bodyPr wrap="square" rtlCol="0">
            <a:spAutoFit/>
          </a:bodyPr>
          <a:lstStyle/>
          <a:p>
            <a:r>
              <a:rPr lang="ja-JP" altLang="en-US" sz="1600" b="1" dirty="0">
                <a:solidFill>
                  <a:schemeClr val="bg1"/>
                </a:solidFill>
              </a:rPr>
              <a:t>台東　花子（同配</a:t>
            </a:r>
            <a:r>
              <a:rPr lang="ja-JP" altLang="en-US" sz="1600" dirty="0">
                <a:solidFill>
                  <a:schemeClr val="bg1"/>
                </a:solidFill>
              </a:rPr>
              <a:t>）</a:t>
            </a:r>
            <a:endParaRPr kumimoji="1" lang="ja-JP" altLang="en-US" sz="1600" dirty="0">
              <a:solidFill>
                <a:schemeClr val="bg1"/>
              </a:solidFill>
            </a:endParaRPr>
          </a:p>
        </p:txBody>
      </p:sp>
      <p:sp>
        <p:nvSpPr>
          <p:cNvPr id="6" name="正方形/長方形 5">
            <a:extLst>
              <a:ext uri="{FF2B5EF4-FFF2-40B4-BE49-F238E27FC236}">
                <a16:creationId xmlns:a16="http://schemas.microsoft.com/office/drawing/2014/main" id="{3613A1BF-370B-64B3-D68E-CA072BEB407A}"/>
              </a:ext>
            </a:extLst>
          </p:cNvPr>
          <p:cNvSpPr/>
          <p:nvPr/>
        </p:nvSpPr>
        <p:spPr>
          <a:xfrm>
            <a:off x="1434110" y="2965582"/>
            <a:ext cx="596776" cy="515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54BA7CB-102B-5EAD-8DB0-158F2BBB3B9A}"/>
              </a:ext>
            </a:extLst>
          </p:cNvPr>
          <p:cNvSpPr/>
          <p:nvPr/>
        </p:nvSpPr>
        <p:spPr>
          <a:xfrm>
            <a:off x="7671178" y="2385938"/>
            <a:ext cx="1273869" cy="1036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8308113" y="1058237"/>
            <a:ext cx="2244718" cy="766889"/>
          </a:xfrm>
          <a:prstGeom prst="wedgeRoundRectCallout">
            <a:avLst>
              <a:gd name="adj1" fmla="val -54416"/>
              <a:gd name="adj2" fmla="val 188243"/>
              <a:gd name="adj3" fmla="val 16667"/>
            </a:avLst>
          </a:prstGeom>
          <a:solidFill>
            <a:sysClr val="window" lastClr="FFFFFF"/>
          </a:solidFill>
          <a:ln w="28575"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800"/>
              </a:lnSpc>
              <a:spcAft>
                <a:spcPts val="0"/>
              </a:spcAft>
            </a:pPr>
            <a:r>
              <a:rPr lang="ja-JP" sz="1600" kern="100" dirty="0">
                <a:solidFill>
                  <a:schemeClr val="bg1"/>
                </a:solidFill>
                <a:effectLst/>
                <a:latin typeface="+mn-ea"/>
                <a:cs typeface="Times New Roman" panose="02020603050405020304" pitchFamily="18" charset="0"/>
              </a:rPr>
              <a:t>障害者種別、人数</a:t>
            </a:r>
            <a:r>
              <a:rPr lang="ja-JP" altLang="en-US" sz="1600" kern="100" dirty="0">
                <a:solidFill>
                  <a:schemeClr val="bg1"/>
                </a:solidFill>
                <a:effectLst/>
                <a:latin typeface="+mn-ea"/>
                <a:cs typeface="Times New Roman" panose="02020603050405020304" pitchFamily="18" charset="0"/>
              </a:rPr>
              <a:t>を</a:t>
            </a:r>
            <a:r>
              <a:rPr lang="ja-JP" sz="1600" kern="100" dirty="0">
                <a:solidFill>
                  <a:schemeClr val="bg1"/>
                </a:solidFill>
                <a:effectLst/>
                <a:latin typeface="+mn-ea"/>
                <a:cs typeface="Times New Roman" panose="02020603050405020304" pitchFamily="18" charset="0"/>
              </a:rPr>
              <a:t>記載してください。</a:t>
            </a:r>
          </a:p>
        </p:txBody>
      </p:sp>
      <p:sp>
        <p:nvSpPr>
          <p:cNvPr id="23" name="正方形/長方形 22">
            <a:extLst>
              <a:ext uri="{FF2B5EF4-FFF2-40B4-BE49-F238E27FC236}">
                <a16:creationId xmlns:a16="http://schemas.microsoft.com/office/drawing/2014/main" id="{C4042220-EEF0-6034-4B8E-5401F3480B47}"/>
              </a:ext>
            </a:extLst>
          </p:cNvPr>
          <p:cNvSpPr/>
          <p:nvPr/>
        </p:nvSpPr>
        <p:spPr>
          <a:xfrm>
            <a:off x="1532569" y="6171818"/>
            <a:ext cx="4771419" cy="7486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8481695"/>
      </p:ext>
    </p:extLst>
  </p:cSld>
  <p:clrMapOvr>
    <a:masterClrMapping/>
  </p:clrMapOvr>
  <mc:AlternateContent xmlns:mc="http://schemas.openxmlformats.org/markup-compatibility/2006" xmlns:p14="http://schemas.microsoft.com/office/powerpoint/2010/main">
    <mc:Choice Requires="p14">
      <p:transition spd="slow" p14:dur="3500" advClick="0" advTm="48000"/>
    </mc:Choice>
    <mc:Fallback xmlns="">
      <p:transition spd="slow" advClick="0" advTm="4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3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3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23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30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30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2200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2200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2200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4" grpId="0" animBg="1"/>
      <p:bldP spid="6" grpId="0" animBg="1"/>
      <p:bldP spid="20" grpId="0" animBg="1"/>
      <p:bldP spid="13"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8316D6-A68E-DDF3-0720-E8E3A88BE53C}"/>
              </a:ext>
            </a:extLst>
          </p:cNvPr>
          <p:cNvPicPr>
            <a:picLocks noChangeAspect="1"/>
          </p:cNvPicPr>
          <p:nvPr/>
        </p:nvPicPr>
        <p:blipFill>
          <a:blip r:embed="rId2"/>
          <a:stretch>
            <a:fillRect/>
          </a:stretch>
        </p:blipFill>
        <p:spPr>
          <a:xfrm>
            <a:off x="868380" y="1272868"/>
            <a:ext cx="8379136" cy="5663085"/>
          </a:xfrm>
          <a:prstGeom prst="rect">
            <a:avLst/>
          </a:prstGeom>
        </p:spPr>
      </p:pic>
      <p:sp>
        <p:nvSpPr>
          <p:cNvPr id="2" name="タイトル 1"/>
          <p:cNvSpPr>
            <a:spLocks noGrp="1"/>
          </p:cNvSpPr>
          <p:nvPr>
            <p:ph type="title"/>
          </p:nvPr>
        </p:nvSpPr>
        <p:spPr>
          <a:xfrm>
            <a:off x="442593" y="225873"/>
            <a:ext cx="8914341" cy="1124079"/>
          </a:xfrm>
        </p:spPr>
        <p:txBody>
          <a:bodyPr>
            <a:noAutofit/>
          </a:bodyPr>
          <a:lstStyle/>
          <a:p>
            <a:r>
              <a:rPr lang="ja-JP" altLang="en-US" sz="3200" dirty="0"/>
              <a:t>（３）個人別明細書⑤</a:t>
            </a:r>
            <a:br>
              <a:rPr lang="en-US" altLang="ja-JP" sz="3200" dirty="0"/>
            </a:br>
            <a:r>
              <a:rPr lang="ja-JP" altLang="en-US" sz="3200" dirty="0"/>
              <a:t>　　　</a:t>
            </a:r>
            <a:r>
              <a:rPr lang="ja-JP" altLang="en-US" sz="2800" dirty="0"/>
              <a:t>退職手当等のある被扶養者がいる場合の記載</a:t>
            </a:r>
            <a:endParaRPr kumimoji="1" lang="ja-JP" altLang="en-US" dirty="0"/>
          </a:p>
        </p:txBody>
      </p:sp>
      <p:sp>
        <p:nvSpPr>
          <p:cNvPr id="3" name="スライド番号プレースホルダー 2"/>
          <p:cNvSpPr>
            <a:spLocks noGrp="1"/>
          </p:cNvSpPr>
          <p:nvPr>
            <p:ph type="sldNum" sz="quarter" idx="12"/>
          </p:nvPr>
        </p:nvSpPr>
        <p:spPr>
          <a:xfrm>
            <a:off x="11422936" y="6278952"/>
            <a:ext cx="683339" cy="365125"/>
          </a:xfrm>
        </p:spPr>
        <p:txBody>
          <a:bodyPr>
            <a:normAutofit fontScale="77500" lnSpcReduction="20000"/>
          </a:bodyPr>
          <a:lstStyle/>
          <a:p>
            <a:r>
              <a:rPr kumimoji="1" lang="en-US" altLang="ja-JP" sz="2800" dirty="0">
                <a:solidFill>
                  <a:schemeClr val="bg1"/>
                </a:solidFill>
              </a:rPr>
              <a:t>10</a:t>
            </a:r>
            <a:endParaRPr kumimoji="1" lang="ja-JP" altLang="en-US" sz="2800" dirty="0">
              <a:solidFill>
                <a:schemeClr val="bg1"/>
              </a:solidFill>
            </a:endParaRPr>
          </a:p>
        </p:txBody>
      </p:sp>
      <p:sp>
        <p:nvSpPr>
          <p:cNvPr id="11" name="テキスト ボックス 10"/>
          <p:cNvSpPr txBox="1"/>
          <p:nvPr/>
        </p:nvSpPr>
        <p:spPr>
          <a:xfrm>
            <a:off x="1349747" y="1513790"/>
            <a:ext cx="6746503" cy="369332"/>
          </a:xfrm>
          <a:prstGeom prst="rect">
            <a:avLst/>
          </a:prstGeom>
          <a:noFill/>
        </p:spPr>
        <p:txBody>
          <a:bodyPr wrap="square" rtlCol="0">
            <a:spAutoFit/>
          </a:bodyPr>
          <a:lstStyle/>
          <a:p>
            <a:r>
              <a:rPr lang="ja-JP" altLang="en-US" b="1" dirty="0">
                <a:solidFill>
                  <a:schemeClr val="bg1"/>
                </a:solidFill>
                <a:latin typeface="+mn-ea"/>
              </a:rPr>
              <a:t>（退）台東一郎 長男 </a:t>
            </a:r>
            <a:r>
              <a:rPr lang="en-US" altLang="ja-JP" b="1" dirty="0">
                <a:solidFill>
                  <a:schemeClr val="bg1"/>
                </a:solidFill>
                <a:latin typeface="+mn-ea"/>
              </a:rPr>
              <a:t>H8.1.1</a:t>
            </a:r>
            <a:r>
              <a:rPr lang="ja-JP" altLang="en-US" b="1" dirty="0">
                <a:solidFill>
                  <a:schemeClr val="bg1"/>
                </a:solidFill>
                <a:latin typeface="+mn-ea"/>
              </a:rPr>
              <a:t>生 大阪府〇〇 特別障害者</a:t>
            </a:r>
            <a:endParaRPr kumimoji="1" lang="ja-JP" altLang="en-US" b="1" dirty="0">
              <a:solidFill>
                <a:schemeClr val="bg1"/>
              </a:solidFill>
              <a:latin typeface="+mn-ea"/>
            </a:endParaRPr>
          </a:p>
        </p:txBody>
      </p:sp>
      <p:sp>
        <p:nvSpPr>
          <p:cNvPr id="14" name="テキスト ボックス 13"/>
          <p:cNvSpPr txBox="1"/>
          <p:nvPr/>
        </p:nvSpPr>
        <p:spPr>
          <a:xfrm>
            <a:off x="7815313" y="6180436"/>
            <a:ext cx="1081313" cy="507831"/>
          </a:xfrm>
          <a:prstGeom prst="rect">
            <a:avLst/>
          </a:prstGeom>
          <a:noFill/>
        </p:spPr>
        <p:txBody>
          <a:bodyPr wrap="square" rtlCol="0">
            <a:spAutoFit/>
          </a:bodyPr>
          <a:lstStyle/>
          <a:p>
            <a:r>
              <a:rPr lang="en-US" altLang="ja-JP" sz="800" b="1" dirty="0">
                <a:solidFill>
                  <a:schemeClr val="bg1"/>
                </a:solidFill>
                <a:latin typeface="+mn-ea"/>
              </a:rPr>
              <a:t>987654321</a:t>
            </a:r>
            <a:r>
              <a:rPr kumimoji="1" lang="en-US" altLang="ja-JP" sz="800" b="1" dirty="0">
                <a:solidFill>
                  <a:schemeClr val="bg1"/>
                </a:solidFill>
                <a:latin typeface="+mn-ea"/>
              </a:rPr>
              <a:t>000</a:t>
            </a:r>
          </a:p>
          <a:p>
            <a:endParaRPr kumimoji="1" lang="ja-JP" altLang="en-US" b="1" dirty="0"/>
          </a:p>
        </p:txBody>
      </p:sp>
      <p:sp>
        <p:nvSpPr>
          <p:cNvPr id="4" name="雲 3"/>
          <p:cNvSpPr/>
          <p:nvPr/>
        </p:nvSpPr>
        <p:spPr>
          <a:xfrm>
            <a:off x="1261845" y="4012537"/>
            <a:ext cx="5810251" cy="2407313"/>
          </a:xfrm>
          <a:prstGeom prst="cloud">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dirty="0"/>
              <a:t>摘要欄に記載する方は、あくまで、所得税では控除が取れないが、</a:t>
            </a:r>
            <a:endParaRPr lang="en-US" altLang="ja-JP" dirty="0"/>
          </a:p>
          <a:p>
            <a:r>
              <a:rPr lang="ja-JP" altLang="en-US" dirty="0"/>
              <a:t>住民税では取れる方です。</a:t>
            </a:r>
            <a:endParaRPr lang="en-US" altLang="ja-JP" dirty="0"/>
          </a:p>
          <a:p>
            <a:r>
              <a:rPr lang="ja-JP" altLang="en-US" dirty="0"/>
              <a:t>どちらも控除に取れる方は扶養欄に記載してください。</a:t>
            </a:r>
            <a:endParaRPr kumimoji="1" lang="ja-JP" altLang="en-US" dirty="0"/>
          </a:p>
        </p:txBody>
      </p:sp>
      <p:sp>
        <p:nvSpPr>
          <p:cNvPr id="5" name="正方形/長方形 4">
            <a:extLst>
              <a:ext uri="{FF2B5EF4-FFF2-40B4-BE49-F238E27FC236}">
                <a16:creationId xmlns:a16="http://schemas.microsoft.com/office/drawing/2014/main" id="{0DD8131B-294C-1E29-FE09-CC66F2634696}"/>
              </a:ext>
            </a:extLst>
          </p:cNvPr>
          <p:cNvSpPr/>
          <p:nvPr/>
        </p:nvSpPr>
        <p:spPr>
          <a:xfrm>
            <a:off x="1221252" y="1308893"/>
            <a:ext cx="7675374" cy="7241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1703278" y="2206506"/>
            <a:ext cx="6392972" cy="1632539"/>
          </a:xfrm>
          <a:prstGeom prst="wedgeRoundRectCallout">
            <a:avLst>
              <a:gd name="adj1" fmla="val -21169"/>
              <a:gd name="adj2" fmla="val -73217"/>
              <a:gd name="adj3" fmla="val 16667"/>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800"/>
              </a:lnSpc>
              <a:spcAft>
                <a:spcPts val="0"/>
              </a:spcAft>
            </a:pPr>
            <a:r>
              <a:rPr lang="ja-JP" kern="100" dirty="0">
                <a:effectLst/>
                <a:latin typeface="+mn-ea"/>
                <a:cs typeface="Times New Roman" panose="02020603050405020304" pitchFamily="18" charset="0"/>
              </a:rPr>
              <a:t>摘要欄に</a:t>
            </a:r>
            <a:r>
              <a:rPr lang="ja-JP" altLang="en-US" kern="100" dirty="0">
                <a:effectLst/>
                <a:latin typeface="+mn-ea"/>
                <a:cs typeface="Times New Roman" panose="02020603050405020304" pitchFamily="18" charset="0"/>
              </a:rPr>
              <a:t>「</a:t>
            </a:r>
            <a:r>
              <a:rPr lang="ja-JP" altLang="en-US" b="1" kern="100" dirty="0">
                <a:effectLst/>
                <a:latin typeface="+mn-ea"/>
                <a:cs typeface="Times New Roman" panose="02020603050405020304" pitchFamily="18" charset="0"/>
              </a:rPr>
              <a:t>（退）</a:t>
            </a:r>
            <a:r>
              <a:rPr lang="ja-JP" b="1" kern="100" dirty="0">
                <a:effectLst/>
                <a:latin typeface="+mn-ea"/>
                <a:cs typeface="Times New Roman" panose="02020603050405020304" pitchFamily="18" charset="0"/>
              </a:rPr>
              <a:t>氏名</a:t>
            </a:r>
            <a:r>
              <a:rPr lang="ja-JP" altLang="en-US" b="1" kern="100" dirty="0">
                <a:latin typeface="+mn-ea"/>
                <a:cs typeface="Times New Roman" panose="02020603050405020304" pitchFamily="18" charset="0"/>
              </a:rPr>
              <a:t>・続柄・生年月日・住所</a:t>
            </a:r>
            <a:r>
              <a:rPr lang="ja-JP" altLang="en-US" kern="100" dirty="0">
                <a:effectLst/>
                <a:latin typeface="+mn-ea"/>
                <a:cs typeface="Times New Roman" panose="02020603050405020304" pitchFamily="18" charset="0"/>
              </a:rPr>
              <a:t>」</a:t>
            </a:r>
            <a:r>
              <a:rPr lang="ja-JP" altLang="en-US" kern="100" dirty="0">
                <a:latin typeface="+mn-ea"/>
                <a:cs typeface="Times New Roman" panose="02020603050405020304" pitchFamily="18" charset="0"/>
              </a:rPr>
              <a:t>を</a:t>
            </a:r>
            <a:r>
              <a:rPr lang="ja-JP" kern="100" dirty="0">
                <a:effectLst/>
                <a:latin typeface="+mn-ea"/>
                <a:cs typeface="Times New Roman" panose="02020603050405020304" pitchFamily="18" charset="0"/>
              </a:rPr>
              <a:t>記載し</a:t>
            </a:r>
            <a:r>
              <a:rPr lang="ja-JP" altLang="en-US" kern="100" dirty="0">
                <a:latin typeface="+mn-ea"/>
                <a:cs typeface="Times New Roman" panose="02020603050405020304" pitchFamily="18" charset="0"/>
              </a:rPr>
              <a:t>てください</a:t>
            </a:r>
            <a:r>
              <a:rPr lang="ja-JP" kern="100" dirty="0">
                <a:effectLst/>
                <a:latin typeface="+mn-ea"/>
                <a:cs typeface="Times New Roman" panose="02020603050405020304" pitchFamily="18" charset="0"/>
              </a:rPr>
              <a:t>。</a:t>
            </a:r>
            <a:endParaRPr lang="en-US" altLang="ja-JP" kern="100" dirty="0">
              <a:effectLst/>
              <a:latin typeface="+mn-ea"/>
              <a:cs typeface="Times New Roman" panose="02020603050405020304" pitchFamily="18" charset="0"/>
            </a:endParaRPr>
          </a:p>
          <a:p>
            <a:pPr>
              <a:lnSpc>
                <a:spcPts val="1800"/>
              </a:lnSpc>
              <a:spcAft>
                <a:spcPts val="0"/>
              </a:spcAft>
            </a:pPr>
            <a:endParaRPr lang="en-US" altLang="ja-JP" kern="100" dirty="0">
              <a:effectLst/>
              <a:latin typeface="+mn-ea"/>
              <a:cs typeface="Times New Roman" panose="02020603050405020304" pitchFamily="18" charset="0"/>
            </a:endParaRPr>
          </a:p>
          <a:p>
            <a:pPr>
              <a:lnSpc>
                <a:spcPts val="1800"/>
              </a:lnSpc>
              <a:spcAft>
                <a:spcPts val="0"/>
              </a:spcAft>
            </a:pPr>
            <a:r>
              <a:rPr lang="ja-JP" altLang="en-US" kern="100" dirty="0">
                <a:effectLst/>
                <a:latin typeface="+mn-ea"/>
                <a:cs typeface="Times New Roman" panose="02020603050405020304" pitchFamily="18" charset="0"/>
              </a:rPr>
              <a:t>また、</a:t>
            </a:r>
            <a:r>
              <a:rPr lang="ja-JP" altLang="en-US" b="1" kern="100" dirty="0">
                <a:effectLst/>
                <a:latin typeface="+mn-ea"/>
                <a:cs typeface="Times New Roman" panose="02020603050405020304" pitchFamily="18" charset="0"/>
              </a:rPr>
              <a:t>障害者・特別障害者・非居住</a:t>
            </a:r>
            <a:r>
              <a:rPr lang="ja-JP" altLang="en-US" b="1" kern="100" dirty="0">
                <a:latin typeface="+mn-ea"/>
                <a:cs typeface="Times New Roman" panose="02020603050405020304" pitchFamily="18" charset="0"/>
              </a:rPr>
              <a:t>・</a:t>
            </a:r>
            <a:r>
              <a:rPr lang="ja-JP" altLang="en-US" b="1" kern="100" dirty="0">
                <a:effectLst/>
                <a:latin typeface="+mn-ea"/>
                <a:cs typeface="Times New Roman" panose="02020603050405020304" pitchFamily="18" charset="0"/>
              </a:rPr>
              <a:t>寡婦</a:t>
            </a:r>
            <a:r>
              <a:rPr lang="ja-JP" altLang="en-US" b="1" kern="100" dirty="0">
                <a:latin typeface="+mn-ea"/>
                <a:cs typeface="Times New Roman" panose="02020603050405020304" pitchFamily="18" charset="0"/>
              </a:rPr>
              <a:t>・</a:t>
            </a:r>
            <a:r>
              <a:rPr lang="ja-JP" altLang="en-US" b="1" kern="100" dirty="0">
                <a:effectLst/>
                <a:latin typeface="+mn-ea"/>
                <a:cs typeface="Times New Roman" panose="02020603050405020304" pitchFamily="18" charset="0"/>
              </a:rPr>
              <a:t>ひとり親等</a:t>
            </a:r>
            <a:r>
              <a:rPr lang="ja-JP" altLang="en-US" kern="100" dirty="0">
                <a:effectLst/>
                <a:latin typeface="+mn-ea"/>
                <a:cs typeface="Times New Roman" panose="02020603050405020304" pitchFamily="18" charset="0"/>
              </a:rPr>
              <a:t>に該当する場合は、住所の後ろにその旨を記載してください。</a:t>
            </a:r>
            <a:endParaRPr lang="ja-JP" kern="100" dirty="0">
              <a:effectLst/>
              <a:latin typeface="+mn-ea"/>
              <a:cs typeface="Times New Roman" panose="02020603050405020304" pitchFamily="18" charset="0"/>
            </a:endParaRPr>
          </a:p>
        </p:txBody>
      </p:sp>
      <p:sp>
        <p:nvSpPr>
          <p:cNvPr id="8" name="正方形/長方形 7">
            <a:extLst>
              <a:ext uri="{FF2B5EF4-FFF2-40B4-BE49-F238E27FC236}">
                <a16:creationId xmlns:a16="http://schemas.microsoft.com/office/drawing/2014/main" id="{B8BC0389-0F60-AEFA-FF82-74258FCF9347}"/>
              </a:ext>
            </a:extLst>
          </p:cNvPr>
          <p:cNvSpPr/>
          <p:nvPr/>
        </p:nvSpPr>
        <p:spPr>
          <a:xfrm>
            <a:off x="7758091" y="5932750"/>
            <a:ext cx="1138536" cy="925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8507054" y="3620452"/>
            <a:ext cx="3343276" cy="2514600"/>
          </a:xfrm>
          <a:prstGeom prst="wedgeRoundRectCallout">
            <a:avLst>
              <a:gd name="adj1" fmla="val -62419"/>
              <a:gd name="adj2" fmla="val 49193"/>
              <a:gd name="adj3" fmla="val 16667"/>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800"/>
              </a:lnSpc>
              <a:spcAft>
                <a:spcPts val="0"/>
              </a:spcAft>
            </a:pPr>
            <a:r>
              <a:rPr lang="ja-JP" kern="100" dirty="0">
                <a:effectLst/>
                <a:latin typeface="+mn-ea"/>
                <a:cs typeface="Times New Roman" panose="02020603050405020304" pitchFamily="18" charset="0"/>
              </a:rPr>
              <a:t>摘要欄に</a:t>
            </a:r>
            <a:r>
              <a:rPr lang="ja-JP" altLang="en-US" kern="100" dirty="0">
                <a:latin typeface="+mn-ea"/>
                <a:cs typeface="Times New Roman" panose="02020603050405020304" pitchFamily="18" charset="0"/>
              </a:rPr>
              <a:t>記載した被扶養者のマイナンバーは、「５人目以降の</a:t>
            </a:r>
            <a:r>
              <a:rPr lang="en-US" altLang="ja-JP" kern="100" dirty="0">
                <a:latin typeface="+mn-ea"/>
                <a:cs typeface="Times New Roman" panose="02020603050405020304" pitchFamily="18" charset="0"/>
              </a:rPr>
              <a:t>16</a:t>
            </a:r>
            <a:r>
              <a:rPr lang="ja-JP" altLang="en-US" kern="100" dirty="0">
                <a:latin typeface="+mn-ea"/>
                <a:cs typeface="Times New Roman" panose="02020603050405020304" pitchFamily="18" charset="0"/>
              </a:rPr>
              <a:t>歳未満の扶養親族の個人番号」欄に記載してください。</a:t>
            </a:r>
            <a:endParaRPr lang="en-US" altLang="ja-JP" kern="100" dirty="0">
              <a:latin typeface="+mn-ea"/>
              <a:cs typeface="Times New Roman" panose="02020603050405020304" pitchFamily="18" charset="0"/>
            </a:endParaRPr>
          </a:p>
          <a:p>
            <a:pPr>
              <a:lnSpc>
                <a:spcPts val="1800"/>
              </a:lnSpc>
              <a:spcAft>
                <a:spcPts val="0"/>
              </a:spcAft>
            </a:pPr>
            <a:endParaRPr lang="en-US" altLang="ja-JP" kern="100" dirty="0">
              <a:latin typeface="+mn-ea"/>
              <a:cs typeface="Times New Roman" panose="02020603050405020304" pitchFamily="18" charset="0"/>
            </a:endParaRPr>
          </a:p>
          <a:p>
            <a:pPr>
              <a:lnSpc>
                <a:spcPts val="1800"/>
              </a:lnSpc>
              <a:spcAft>
                <a:spcPts val="0"/>
              </a:spcAft>
            </a:pPr>
            <a:r>
              <a:rPr lang="ja-JP" altLang="en-US" kern="100" dirty="0">
                <a:latin typeface="+mn-ea"/>
                <a:cs typeface="Times New Roman" panose="02020603050405020304" pitchFamily="18" charset="0"/>
              </a:rPr>
              <a:t>複数ある場合は、摘要欄の氏名との対応関係が分かるようにしてください。</a:t>
            </a:r>
            <a:endParaRPr lang="en-US" altLang="ja-JP"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1585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3000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22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25A1A78-74CC-C73F-380D-A2D058057032}"/>
              </a:ext>
            </a:extLst>
          </p:cNvPr>
          <p:cNvPicPr>
            <a:picLocks noChangeAspect="1"/>
          </p:cNvPicPr>
          <p:nvPr/>
        </p:nvPicPr>
        <p:blipFill>
          <a:blip r:embed="rId2"/>
          <a:stretch>
            <a:fillRect/>
          </a:stretch>
        </p:blipFill>
        <p:spPr>
          <a:xfrm>
            <a:off x="453784" y="2513108"/>
            <a:ext cx="9919958" cy="3621572"/>
          </a:xfrm>
          <a:prstGeom prst="rect">
            <a:avLst/>
          </a:prstGeom>
        </p:spPr>
      </p:pic>
      <p:sp>
        <p:nvSpPr>
          <p:cNvPr id="2" name="タイトル 1"/>
          <p:cNvSpPr>
            <a:spLocks noGrp="1"/>
          </p:cNvSpPr>
          <p:nvPr>
            <p:ph type="title"/>
          </p:nvPr>
        </p:nvSpPr>
        <p:spPr>
          <a:xfrm>
            <a:off x="186829" y="843721"/>
            <a:ext cx="7543478" cy="1206474"/>
          </a:xfrm>
        </p:spPr>
        <p:txBody>
          <a:bodyPr>
            <a:normAutofit/>
          </a:bodyPr>
          <a:lstStyle/>
          <a:p>
            <a:r>
              <a:rPr lang="ja-JP" altLang="en-US" sz="3200" dirty="0"/>
              <a:t>（３）個人別明細書⑥</a:t>
            </a:r>
            <a:br>
              <a:rPr lang="en-US" altLang="ja-JP" sz="3200" dirty="0"/>
            </a:br>
            <a:r>
              <a:rPr lang="ja-JP" altLang="en-US" dirty="0"/>
              <a:t>　　  </a:t>
            </a:r>
            <a:r>
              <a:rPr lang="ja-JP" altLang="en-US" sz="2800" dirty="0"/>
              <a:t>前職分の給与等を含む場合の記載</a:t>
            </a:r>
            <a:endParaRPr kumimoji="1" lang="ja-JP" altLang="en-US" dirty="0"/>
          </a:p>
        </p:txBody>
      </p:sp>
      <p:sp>
        <p:nvSpPr>
          <p:cNvPr id="3" name="スライド番号プレースホルダー 2"/>
          <p:cNvSpPr>
            <a:spLocks noGrp="1"/>
          </p:cNvSpPr>
          <p:nvPr>
            <p:ph type="sldNum" sz="quarter" idx="12"/>
          </p:nvPr>
        </p:nvSpPr>
        <p:spPr>
          <a:xfrm>
            <a:off x="11352913" y="6269962"/>
            <a:ext cx="683339" cy="365125"/>
          </a:xfrm>
        </p:spPr>
        <p:txBody>
          <a:bodyPr>
            <a:normAutofit fontScale="77500" lnSpcReduction="20000"/>
          </a:bodyPr>
          <a:lstStyle/>
          <a:p>
            <a:r>
              <a:rPr kumimoji="1" lang="en-US" altLang="ja-JP" sz="2800" dirty="0">
                <a:solidFill>
                  <a:schemeClr val="bg1"/>
                </a:solidFill>
              </a:rPr>
              <a:t>11</a:t>
            </a:r>
            <a:endParaRPr kumimoji="1" lang="ja-JP" altLang="en-US" sz="2800" dirty="0">
              <a:solidFill>
                <a:schemeClr val="bg1"/>
              </a:solidFill>
            </a:endParaRPr>
          </a:p>
        </p:txBody>
      </p:sp>
      <p:grpSp>
        <p:nvGrpSpPr>
          <p:cNvPr id="19" name="グループ化 18"/>
          <p:cNvGrpSpPr/>
          <p:nvPr/>
        </p:nvGrpSpPr>
        <p:grpSpPr>
          <a:xfrm>
            <a:off x="1053162" y="1143888"/>
            <a:ext cx="8587485" cy="4990792"/>
            <a:chOff x="1085640" y="1391595"/>
            <a:chExt cx="8481464" cy="4990792"/>
          </a:xfrm>
        </p:grpSpPr>
        <p:grpSp>
          <p:nvGrpSpPr>
            <p:cNvPr id="18" name="グループ化 17"/>
            <p:cNvGrpSpPr/>
            <p:nvPr/>
          </p:nvGrpSpPr>
          <p:grpSpPr>
            <a:xfrm>
              <a:off x="1085640" y="1391595"/>
              <a:ext cx="8481464" cy="4990792"/>
              <a:chOff x="1092328" y="50776"/>
              <a:chExt cx="8481464" cy="4990792"/>
            </a:xfrm>
          </p:grpSpPr>
          <p:sp>
            <p:nvSpPr>
              <p:cNvPr id="5" name="テキスト ボックス 4"/>
              <p:cNvSpPr txBox="1"/>
              <p:nvPr/>
            </p:nvSpPr>
            <p:spPr>
              <a:xfrm>
                <a:off x="2686456" y="1941407"/>
                <a:ext cx="1906545" cy="646331"/>
              </a:xfrm>
              <a:prstGeom prst="rect">
                <a:avLst/>
              </a:prstGeom>
              <a:noFill/>
            </p:spPr>
            <p:txBody>
              <a:bodyPr wrap="square" rtlCol="0">
                <a:spAutoFit/>
              </a:bodyPr>
              <a:lstStyle/>
              <a:p>
                <a:r>
                  <a:rPr kumimoji="1" lang="en-US" altLang="ja-JP" b="1" dirty="0">
                    <a:solidFill>
                      <a:schemeClr val="bg1"/>
                    </a:solidFill>
                    <a:latin typeface="+mn-ea"/>
                  </a:rPr>
                  <a:t>14, 000, 000</a:t>
                </a:r>
              </a:p>
              <a:p>
                <a:endParaRPr kumimoji="1" lang="ja-JP" altLang="en-US" b="1" dirty="0"/>
              </a:p>
            </p:txBody>
          </p:sp>
          <p:sp>
            <p:nvSpPr>
              <p:cNvPr id="6" name="テキスト ボックス 5"/>
              <p:cNvSpPr txBox="1"/>
              <p:nvPr/>
            </p:nvSpPr>
            <p:spPr>
              <a:xfrm>
                <a:off x="4685083" y="1918302"/>
                <a:ext cx="1831876" cy="646331"/>
              </a:xfrm>
              <a:prstGeom prst="rect">
                <a:avLst/>
              </a:prstGeom>
              <a:noFill/>
            </p:spPr>
            <p:txBody>
              <a:bodyPr wrap="square" rtlCol="0">
                <a:spAutoFit/>
              </a:bodyPr>
              <a:lstStyle/>
              <a:p>
                <a:r>
                  <a:rPr kumimoji="1" lang="en-US" altLang="ja-JP" b="1" dirty="0">
                    <a:solidFill>
                      <a:schemeClr val="bg1"/>
                    </a:solidFill>
                    <a:latin typeface="+mn-ea"/>
                  </a:rPr>
                  <a:t>12,050,000</a:t>
                </a:r>
              </a:p>
              <a:p>
                <a:endParaRPr kumimoji="1" lang="ja-JP" altLang="en-US" b="1" dirty="0"/>
              </a:p>
            </p:txBody>
          </p:sp>
          <p:sp>
            <p:nvSpPr>
              <p:cNvPr id="7" name="テキスト ボックス 6"/>
              <p:cNvSpPr txBox="1"/>
              <p:nvPr/>
            </p:nvSpPr>
            <p:spPr>
              <a:xfrm>
                <a:off x="6179931" y="1934361"/>
                <a:ext cx="1738942" cy="369332"/>
              </a:xfrm>
              <a:prstGeom prst="rect">
                <a:avLst/>
              </a:prstGeom>
              <a:noFill/>
            </p:spPr>
            <p:txBody>
              <a:bodyPr wrap="square" rtlCol="0">
                <a:spAutoFit/>
              </a:bodyPr>
              <a:lstStyle/>
              <a:p>
                <a:r>
                  <a:rPr lang="en-US" altLang="ja-JP" b="1" dirty="0">
                    <a:latin typeface="+mn-ea"/>
                  </a:rPr>
                  <a:t>1,809, 185</a:t>
                </a:r>
              </a:p>
            </p:txBody>
          </p:sp>
          <p:sp>
            <p:nvSpPr>
              <p:cNvPr id="8" name="テキスト ボックス 7"/>
              <p:cNvSpPr txBox="1"/>
              <p:nvPr/>
            </p:nvSpPr>
            <p:spPr>
              <a:xfrm>
                <a:off x="7689370" y="1923930"/>
                <a:ext cx="1724351" cy="369332"/>
              </a:xfrm>
              <a:prstGeom prst="rect">
                <a:avLst/>
              </a:prstGeom>
              <a:noFill/>
            </p:spPr>
            <p:txBody>
              <a:bodyPr wrap="square" rtlCol="0">
                <a:spAutoFit/>
              </a:bodyPr>
              <a:lstStyle/>
              <a:p>
                <a:r>
                  <a:rPr kumimoji="1" lang="en-US" altLang="ja-JP" b="1" dirty="0">
                    <a:latin typeface="+mn-ea"/>
                  </a:rPr>
                  <a:t>1, 671, 600</a:t>
                </a:r>
              </a:p>
            </p:txBody>
          </p:sp>
          <p:sp>
            <p:nvSpPr>
              <p:cNvPr id="9" name="テキスト ボックス 8"/>
              <p:cNvSpPr txBox="1"/>
              <p:nvPr/>
            </p:nvSpPr>
            <p:spPr>
              <a:xfrm>
                <a:off x="3279807" y="3840332"/>
                <a:ext cx="1767366" cy="369332"/>
              </a:xfrm>
              <a:prstGeom prst="rect">
                <a:avLst/>
              </a:prstGeom>
              <a:noFill/>
            </p:spPr>
            <p:txBody>
              <a:bodyPr wrap="square" rtlCol="0">
                <a:spAutoFit/>
              </a:bodyPr>
              <a:lstStyle/>
              <a:p>
                <a:r>
                  <a:rPr kumimoji="1" lang="en-US" altLang="ja-JP" b="1" dirty="0">
                    <a:latin typeface="+mn-ea"/>
                  </a:rPr>
                  <a:t> </a:t>
                </a:r>
                <a:r>
                  <a:rPr kumimoji="1" lang="en-US" altLang="ja-JP" b="1" dirty="0">
                    <a:solidFill>
                      <a:schemeClr val="bg1"/>
                    </a:solidFill>
                    <a:latin typeface="+mn-ea"/>
                  </a:rPr>
                  <a:t>832, 635 </a:t>
                </a:r>
                <a:endParaRPr kumimoji="1" lang="ja-JP" altLang="en-US" b="1" dirty="0">
                  <a:solidFill>
                    <a:schemeClr val="bg1"/>
                  </a:solidFill>
                  <a:latin typeface="+mn-ea"/>
                </a:endParaRPr>
              </a:p>
            </p:txBody>
          </p:sp>
          <p:sp>
            <p:nvSpPr>
              <p:cNvPr id="10" name="テキスト ボックス 9"/>
              <p:cNvSpPr txBox="1"/>
              <p:nvPr/>
            </p:nvSpPr>
            <p:spPr>
              <a:xfrm>
                <a:off x="7166398" y="50776"/>
                <a:ext cx="1504950" cy="369332"/>
              </a:xfrm>
              <a:prstGeom prst="rect">
                <a:avLst/>
              </a:prstGeom>
              <a:noFill/>
            </p:spPr>
            <p:txBody>
              <a:bodyPr wrap="square" rtlCol="0">
                <a:spAutoFit/>
              </a:bodyPr>
              <a:lstStyle/>
              <a:p>
                <a:endParaRPr kumimoji="1" lang="ja-JP" altLang="en-US" b="1" dirty="0">
                  <a:solidFill>
                    <a:schemeClr val="bg1"/>
                  </a:solidFill>
                  <a:latin typeface="+mn-ea"/>
                </a:endParaRPr>
              </a:p>
            </p:txBody>
          </p:sp>
          <p:sp>
            <p:nvSpPr>
              <p:cNvPr id="13" name="テキスト ボックス 12"/>
              <p:cNvSpPr txBox="1"/>
              <p:nvPr/>
            </p:nvSpPr>
            <p:spPr>
              <a:xfrm>
                <a:off x="5399094" y="3853363"/>
                <a:ext cx="1347627" cy="369332"/>
              </a:xfrm>
              <a:prstGeom prst="rect">
                <a:avLst/>
              </a:prstGeom>
              <a:noFill/>
            </p:spPr>
            <p:txBody>
              <a:bodyPr wrap="square" rtlCol="0">
                <a:spAutoFit/>
              </a:bodyPr>
              <a:lstStyle/>
              <a:p>
                <a:r>
                  <a:rPr lang="en-US" altLang="ja-JP" b="1" dirty="0">
                    <a:solidFill>
                      <a:schemeClr val="bg1"/>
                    </a:solidFill>
                    <a:latin typeface="+mn-ea"/>
                  </a:rPr>
                  <a:t>7</a:t>
                </a:r>
                <a:r>
                  <a:rPr lang="ja-JP" altLang="en-US" b="1" dirty="0">
                    <a:solidFill>
                      <a:schemeClr val="bg1"/>
                    </a:solidFill>
                    <a:latin typeface="+mn-ea"/>
                  </a:rPr>
                  <a:t>１</a:t>
                </a:r>
                <a:r>
                  <a:rPr lang="en-US" altLang="ja-JP" b="1" dirty="0">
                    <a:solidFill>
                      <a:schemeClr val="bg1"/>
                    </a:solidFill>
                    <a:latin typeface="+mn-ea"/>
                  </a:rPr>
                  <a:t>,550</a:t>
                </a:r>
                <a:endParaRPr lang="ja-JP" altLang="en-US" b="1" dirty="0">
                  <a:solidFill>
                    <a:schemeClr val="bg1"/>
                  </a:solidFill>
                  <a:latin typeface="+mn-ea"/>
                </a:endParaRPr>
              </a:p>
            </p:txBody>
          </p:sp>
          <p:sp>
            <p:nvSpPr>
              <p:cNvPr id="15" name="テキスト ボックス 14"/>
              <p:cNvSpPr txBox="1"/>
              <p:nvPr/>
            </p:nvSpPr>
            <p:spPr>
              <a:xfrm>
                <a:off x="1092328" y="4518348"/>
                <a:ext cx="8481464" cy="523220"/>
              </a:xfrm>
              <a:prstGeom prst="rect">
                <a:avLst/>
              </a:prstGeom>
              <a:noFill/>
            </p:spPr>
            <p:txBody>
              <a:bodyPr wrap="square" rtlCol="0">
                <a:spAutoFit/>
              </a:bodyPr>
              <a:lstStyle/>
              <a:p>
                <a:r>
                  <a:rPr lang="en-US" altLang="ja-JP" sz="1400" b="1" dirty="0">
                    <a:solidFill>
                      <a:schemeClr val="bg1"/>
                    </a:solidFill>
                  </a:rPr>
                  <a:t>A</a:t>
                </a:r>
                <a:r>
                  <a:rPr lang="ja-JP" altLang="en-US" sz="1400" b="1" dirty="0">
                    <a:solidFill>
                      <a:schemeClr val="bg1"/>
                    </a:solidFill>
                  </a:rPr>
                  <a:t>（株）　</a:t>
                </a:r>
                <a:r>
                  <a:rPr lang="en-US" altLang="ja-JP" sz="1400" b="1" dirty="0">
                    <a:solidFill>
                      <a:schemeClr val="bg1"/>
                    </a:solidFill>
                  </a:rPr>
                  <a:t>R6.3.31</a:t>
                </a:r>
                <a:r>
                  <a:rPr lang="ja-JP" altLang="en-US" sz="1400" b="1" dirty="0">
                    <a:solidFill>
                      <a:schemeClr val="bg1"/>
                    </a:solidFill>
                  </a:rPr>
                  <a:t>退職　支払金額 </a:t>
                </a:r>
                <a:r>
                  <a:rPr lang="en-US" altLang="ja-JP" sz="1400" b="1" dirty="0">
                    <a:solidFill>
                      <a:schemeClr val="bg1"/>
                    </a:solidFill>
                  </a:rPr>
                  <a:t>1,000,000</a:t>
                </a:r>
                <a:r>
                  <a:rPr lang="ja-JP" altLang="en-US" sz="1400" b="1" dirty="0">
                    <a:solidFill>
                      <a:schemeClr val="bg1"/>
                    </a:solidFill>
                  </a:rPr>
                  <a:t>円</a:t>
                </a:r>
                <a:endParaRPr lang="en-US" altLang="ja-JP" sz="1400" b="1" dirty="0">
                  <a:solidFill>
                    <a:schemeClr val="bg1"/>
                  </a:solidFill>
                </a:endParaRPr>
              </a:p>
              <a:p>
                <a:r>
                  <a:rPr kumimoji="1" lang="en-US" altLang="ja-JP" sz="1400" b="1" dirty="0">
                    <a:solidFill>
                      <a:schemeClr val="bg1"/>
                    </a:solidFill>
                  </a:rPr>
                  <a:t>B</a:t>
                </a:r>
                <a:r>
                  <a:rPr kumimoji="1" lang="ja-JP" altLang="en-US" sz="1400" b="1" dirty="0">
                    <a:solidFill>
                      <a:schemeClr val="bg1"/>
                    </a:solidFill>
                  </a:rPr>
                  <a:t>（株）　</a:t>
                </a:r>
                <a:r>
                  <a:rPr kumimoji="1" lang="en-US" altLang="ja-JP" sz="1400" b="1" dirty="0">
                    <a:solidFill>
                      <a:schemeClr val="bg1"/>
                    </a:solidFill>
                  </a:rPr>
                  <a:t>R6.8.31</a:t>
                </a:r>
                <a:r>
                  <a:rPr kumimoji="1" lang="ja-JP" altLang="en-US" sz="1400" b="1" dirty="0">
                    <a:solidFill>
                      <a:schemeClr val="bg1"/>
                    </a:solidFill>
                  </a:rPr>
                  <a:t>退職　支払金額 </a:t>
                </a:r>
                <a:r>
                  <a:rPr lang="en-US" altLang="ja-JP" sz="1400" b="1" dirty="0">
                    <a:solidFill>
                      <a:schemeClr val="bg1"/>
                    </a:solidFill>
                  </a:rPr>
                  <a:t>5,986</a:t>
                </a:r>
                <a:r>
                  <a:rPr kumimoji="1" lang="en-US" altLang="ja-JP" sz="1400" b="1" dirty="0">
                    <a:solidFill>
                      <a:schemeClr val="bg1"/>
                    </a:solidFill>
                  </a:rPr>
                  <a:t>,000</a:t>
                </a:r>
                <a:r>
                  <a:rPr kumimoji="1" lang="ja-JP" altLang="en-US" sz="1400" b="1" dirty="0">
                    <a:solidFill>
                      <a:schemeClr val="bg1"/>
                    </a:solidFill>
                  </a:rPr>
                  <a:t>円　社会保険料　</a:t>
                </a:r>
                <a:r>
                  <a:rPr lang="en-US" altLang="ja-JP" sz="1400" b="1" dirty="0">
                    <a:solidFill>
                      <a:schemeClr val="bg1"/>
                    </a:solidFill>
                  </a:rPr>
                  <a:t>544</a:t>
                </a:r>
                <a:r>
                  <a:rPr kumimoji="1" lang="en-US" altLang="ja-JP" sz="1400" b="1" dirty="0">
                    <a:solidFill>
                      <a:schemeClr val="bg1"/>
                    </a:solidFill>
                  </a:rPr>
                  <a:t>,726</a:t>
                </a:r>
                <a:r>
                  <a:rPr kumimoji="1" lang="ja-JP" altLang="en-US" sz="1400" b="1" dirty="0">
                    <a:solidFill>
                      <a:schemeClr val="bg1"/>
                    </a:solidFill>
                  </a:rPr>
                  <a:t>円　源泉徴収税額　</a:t>
                </a:r>
                <a:r>
                  <a:rPr kumimoji="1" lang="en-US" altLang="ja-JP" sz="1400" b="1" dirty="0">
                    <a:solidFill>
                      <a:schemeClr val="bg1"/>
                    </a:solidFill>
                  </a:rPr>
                  <a:t>90,800</a:t>
                </a:r>
                <a:r>
                  <a:rPr kumimoji="1" lang="ja-JP" altLang="en-US" sz="1400" b="1" dirty="0">
                    <a:solidFill>
                      <a:schemeClr val="bg1"/>
                    </a:solidFill>
                  </a:rPr>
                  <a:t>円</a:t>
                </a:r>
              </a:p>
            </p:txBody>
          </p:sp>
        </p:grpSp>
        <p:sp>
          <p:nvSpPr>
            <p:cNvPr id="14" name="テキスト ボックス 13"/>
            <p:cNvSpPr txBox="1"/>
            <p:nvPr/>
          </p:nvSpPr>
          <p:spPr>
            <a:xfrm>
              <a:off x="1307548" y="3232561"/>
              <a:ext cx="646331" cy="369332"/>
            </a:xfrm>
            <a:prstGeom prst="rect">
              <a:avLst/>
            </a:prstGeom>
            <a:noFill/>
          </p:spPr>
          <p:txBody>
            <a:bodyPr wrap="none" rtlCol="0">
              <a:spAutoFit/>
            </a:bodyPr>
            <a:lstStyle/>
            <a:p>
              <a:r>
                <a:rPr lang="ja-JP" altLang="en-US" b="1" dirty="0">
                  <a:solidFill>
                    <a:schemeClr val="bg1"/>
                  </a:solidFill>
                </a:rPr>
                <a:t>給与</a:t>
              </a:r>
              <a:endParaRPr kumimoji="1" lang="ja-JP" altLang="en-US" b="1" dirty="0">
                <a:solidFill>
                  <a:schemeClr val="bg1"/>
                </a:solidFill>
              </a:endParaRPr>
            </a:p>
          </p:txBody>
        </p:sp>
      </p:grpSp>
      <p:sp>
        <p:nvSpPr>
          <p:cNvPr id="4" name="正方形/長方形 3">
            <a:extLst>
              <a:ext uri="{FF2B5EF4-FFF2-40B4-BE49-F238E27FC236}">
                <a16:creationId xmlns:a16="http://schemas.microsoft.com/office/drawing/2014/main" id="{235881B6-B54F-9667-330F-EDA310DAC492}"/>
              </a:ext>
            </a:extLst>
          </p:cNvPr>
          <p:cNvSpPr/>
          <p:nvPr/>
        </p:nvSpPr>
        <p:spPr>
          <a:xfrm>
            <a:off x="630083" y="5310371"/>
            <a:ext cx="9568166" cy="834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6310303" y="1979428"/>
            <a:ext cx="5598582" cy="2444559"/>
          </a:xfrm>
          <a:prstGeom prst="wedgeRoundRectCallout">
            <a:avLst>
              <a:gd name="adj1" fmla="val -49142"/>
              <a:gd name="adj2" fmla="val 99467"/>
              <a:gd name="adj3" fmla="val 16667"/>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800"/>
              </a:lnSpc>
              <a:spcAft>
                <a:spcPts val="0"/>
              </a:spcAft>
            </a:pPr>
            <a:r>
              <a:rPr lang="ja-JP" kern="100" dirty="0">
                <a:effectLst/>
                <a:latin typeface="+mn-ea"/>
                <a:cs typeface="Times New Roman" panose="02020603050405020304" pitchFamily="18" charset="0"/>
              </a:rPr>
              <a:t>摘要欄に</a:t>
            </a:r>
            <a:r>
              <a:rPr lang="ja-JP" altLang="en-US" kern="100" dirty="0">
                <a:latin typeface="+mn-ea"/>
                <a:cs typeface="Times New Roman" panose="02020603050405020304" pitchFamily="18" charset="0"/>
              </a:rPr>
              <a:t>、</a:t>
            </a:r>
            <a:endParaRPr lang="en-US" altLang="ja-JP" kern="100" dirty="0">
              <a:effectLst/>
              <a:latin typeface="+mn-ea"/>
              <a:cs typeface="Times New Roman" panose="02020603050405020304" pitchFamily="18" charset="0"/>
            </a:endParaRPr>
          </a:p>
          <a:p>
            <a:pPr>
              <a:lnSpc>
                <a:spcPts val="1800"/>
              </a:lnSpc>
              <a:spcAft>
                <a:spcPts val="0"/>
              </a:spcAft>
            </a:pPr>
            <a:r>
              <a:rPr lang="ja-JP" altLang="en-US" kern="100" dirty="0">
                <a:latin typeface="+mn-ea"/>
                <a:cs typeface="Times New Roman" panose="02020603050405020304" pitchFamily="18" charset="0"/>
              </a:rPr>
              <a:t>・他の支払者の氏名又は名称</a:t>
            </a:r>
            <a:endParaRPr lang="en-US" altLang="ja-JP" kern="100" dirty="0">
              <a:latin typeface="+mn-ea"/>
              <a:cs typeface="Times New Roman" panose="02020603050405020304" pitchFamily="18" charset="0"/>
            </a:endParaRPr>
          </a:p>
          <a:p>
            <a:pPr>
              <a:lnSpc>
                <a:spcPts val="1800"/>
              </a:lnSpc>
              <a:spcAft>
                <a:spcPts val="0"/>
              </a:spcAft>
            </a:pPr>
            <a:r>
              <a:rPr lang="ja-JP" altLang="en-US" kern="100" dirty="0">
                <a:latin typeface="+mn-ea"/>
                <a:cs typeface="Times New Roman" panose="02020603050405020304" pitchFamily="18" charset="0"/>
              </a:rPr>
              <a:t>・他の支払者の元を退職した年月日</a:t>
            </a:r>
            <a:endParaRPr lang="en-US" altLang="ja-JP" kern="100" dirty="0">
              <a:latin typeface="+mn-ea"/>
              <a:cs typeface="Times New Roman" panose="02020603050405020304" pitchFamily="18" charset="0"/>
            </a:endParaRPr>
          </a:p>
          <a:p>
            <a:pPr>
              <a:lnSpc>
                <a:spcPts val="1800"/>
              </a:lnSpc>
              <a:spcAft>
                <a:spcPts val="0"/>
              </a:spcAft>
            </a:pPr>
            <a:r>
              <a:rPr lang="ja-JP" altLang="en-US" kern="100" dirty="0">
                <a:latin typeface="+mn-ea"/>
                <a:cs typeface="Times New Roman" panose="02020603050405020304" pitchFamily="18" charset="0"/>
              </a:rPr>
              <a:t>・給与等の金額</a:t>
            </a:r>
            <a:endParaRPr lang="en-US" altLang="ja-JP" kern="100" dirty="0">
              <a:effectLst/>
              <a:latin typeface="+mn-ea"/>
              <a:cs typeface="Times New Roman" panose="02020603050405020304" pitchFamily="18" charset="0"/>
            </a:endParaRPr>
          </a:p>
          <a:p>
            <a:pPr>
              <a:lnSpc>
                <a:spcPts val="1800"/>
              </a:lnSpc>
              <a:spcAft>
                <a:spcPts val="0"/>
              </a:spcAft>
            </a:pPr>
            <a:r>
              <a:rPr lang="ja-JP" altLang="en-US" kern="100" dirty="0">
                <a:latin typeface="+mn-ea"/>
                <a:cs typeface="Times New Roman" panose="02020603050405020304" pitchFamily="18" charset="0"/>
              </a:rPr>
              <a:t>を</a:t>
            </a:r>
            <a:r>
              <a:rPr lang="ja-JP" kern="100" dirty="0">
                <a:effectLst/>
                <a:latin typeface="+mn-ea"/>
                <a:cs typeface="Times New Roman" panose="02020603050405020304" pitchFamily="18" charset="0"/>
              </a:rPr>
              <a:t>記載し</a:t>
            </a:r>
            <a:r>
              <a:rPr lang="ja-JP" altLang="en-US" kern="100" dirty="0">
                <a:latin typeface="+mn-ea"/>
                <a:cs typeface="Times New Roman" panose="02020603050405020304" pitchFamily="18" charset="0"/>
              </a:rPr>
              <a:t>てください</a:t>
            </a:r>
            <a:r>
              <a:rPr lang="ja-JP" kern="100" dirty="0">
                <a:effectLst/>
                <a:latin typeface="+mn-ea"/>
                <a:cs typeface="Times New Roman" panose="02020603050405020304" pitchFamily="18" charset="0"/>
              </a:rPr>
              <a:t>。</a:t>
            </a:r>
            <a:endParaRPr lang="en-US" altLang="ja-JP" kern="100" dirty="0">
              <a:effectLst/>
              <a:latin typeface="+mn-ea"/>
              <a:cs typeface="Times New Roman" panose="02020603050405020304" pitchFamily="18" charset="0"/>
            </a:endParaRPr>
          </a:p>
          <a:p>
            <a:pPr>
              <a:lnSpc>
                <a:spcPts val="1800"/>
              </a:lnSpc>
              <a:spcAft>
                <a:spcPts val="0"/>
              </a:spcAft>
            </a:pPr>
            <a:endParaRPr lang="en-US" altLang="ja-JP" kern="100" dirty="0">
              <a:effectLst/>
              <a:latin typeface="+mn-ea"/>
              <a:cs typeface="Times New Roman" panose="02020603050405020304" pitchFamily="18" charset="0"/>
            </a:endParaRPr>
          </a:p>
          <a:p>
            <a:pPr>
              <a:lnSpc>
                <a:spcPts val="1800"/>
              </a:lnSpc>
              <a:spcAft>
                <a:spcPts val="0"/>
              </a:spcAft>
            </a:pPr>
            <a:r>
              <a:rPr lang="en-US" altLang="ja-JP" kern="100" dirty="0">
                <a:latin typeface="+mn-ea"/>
                <a:cs typeface="Times New Roman" panose="02020603050405020304" pitchFamily="18" charset="0"/>
              </a:rPr>
              <a:t>※</a:t>
            </a:r>
            <a:r>
              <a:rPr lang="ja-JP" altLang="en-US" kern="100" dirty="0">
                <a:latin typeface="+mn-ea"/>
                <a:cs typeface="Times New Roman" panose="02020603050405020304" pitchFamily="18" charset="0"/>
              </a:rPr>
              <a:t>他の支払者が複数ある場合は、</a:t>
            </a:r>
            <a:endParaRPr lang="en-US" altLang="ja-JP" kern="100" dirty="0">
              <a:latin typeface="+mn-ea"/>
              <a:cs typeface="Times New Roman" panose="02020603050405020304" pitchFamily="18" charset="0"/>
            </a:endParaRPr>
          </a:p>
          <a:p>
            <a:pPr>
              <a:lnSpc>
                <a:spcPts val="1800"/>
              </a:lnSpc>
              <a:spcAft>
                <a:spcPts val="0"/>
              </a:spcAft>
            </a:pPr>
            <a:r>
              <a:rPr lang="ja-JP" altLang="en-US" kern="100" dirty="0">
                <a:latin typeface="+mn-ea"/>
                <a:cs typeface="Times New Roman" panose="02020603050405020304" pitchFamily="18" charset="0"/>
              </a:rPr>
              <a:t>　必ず</a:t>
            </a:r>
            <a:r>
              <a:rPr lang="ja-JP" altLang="en-US" b="1" kern="100" dirty="0">
                <a:latin typeface="+mn-ea"/>
                <a:cs typeface="Times New Roman" panose="02020603050405020304" pitchFamily="18" charset="0"/>
              </a:rPr>
              <a:t>それぞれの支払者の給与等の金額</a:t>
            </a:r>
            <a:endParaRPr lang="en-US" altLang="ja-JP" b="1" kern="100" dirty="0">
              <a:latin typeface="+mn-ea"/>
              <a:cs typeface="Times New Roman" panose="02020603050405020304" pitchFamily="18" charset="0"/>
            </a:endParaRPr>
          </a:p>
          <a:p>
            <a:pPr>
              <a:lnSpc>
                <a:spcPts val="1800"/>
              </a:lnSpc>
              <a:spcAft>
                <a:spcPts val="0"/>
              </a:spcAft>
            </a:pPr>
            <a:r>
              <a:rPr lang="ja-JP" altLang="en-US" b="1" kern="100" dirty="0">
                <a:latin typeface="+mn-ea"/>
                <a:cs typeface="Times New Roman" panose="02020603050405020304" pitchFamily="18" charset="0"/>
              </a:rPr>
              <a:t>　</a:t>
            </a:r>
            <a:r>
              <a:rPr lang="ja-JP" altLang="en-US" kern="100" dirty="0">
                <a:latin typeface="+mn-ea"/>
                <a:cs typeface="Times New Roman" panose="02020603050405020304" pitchFamily="18" charset="0"/>
              </a:rPr>
              <a:t>を明記してください。</a:t>
            </a:r>
            <a:endParaRPr lang="en-US" altLang="ja-JP" kern="100" dirty="0">
              <a:latin typeface="+mn-ea"/>
              <a:cs typeface="Times New Roman" panose="02020603050405020304" pitchFamily="18" charset="0"/>
            </a:endParaRPr>
          </a:p>
        </p:txBody>
      </p:sp>
    </p:spTree>
    <p:extLst>
      <p:ext uri="{BB962C8B-B14F-4D97-AF65-F5344CB8AC3E}">
        <p14:creationId xmlns:p14="http://schemas.microsoft.com/office/powerpoint/2010/main" val="1047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220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5A22FE20-97CC-3D5E-8484-35B5F27E340F}"/>
              </a:ext>
            </a:extLst>
          </p:cNvPr>
          <p:cNvPicPr>
            <a:picLocks noChangeAspect="1"/>
          </p:cNvPicPr>
          <p:nvPr/>
        </p:nvPicPr>
        <p:blipFill>
          <a:blip r:embed="rId4"/>
          <a:stretch>
            <a:fillRect/>
          </a:stretch>
        </p:blipFill>
        <p:spPr>
          <a:xfrm>
            <a:off x="521887" y="1586432"/>
            <a:ext cx="9772486" cy="4956588"/>
          </a:xfrm>
          <a:prstGeom prst="rect">
            <a:avLst/>
          </a:prstGeom>
        </p:spPr>
      </p:pic>
      <p:sp>
        <p:nvSpPr>
          <p:cNvPr id="5" name="タイトル 4"/>
          <p:cNvSpPr>
            <a:spLocks noGrp="1"/>
          </p:cNvSpPr>
          <p:nvPr>
            <p:ph type="title"/>
          </p:nvPr>
        </p:nvSpPr>
        <p:spPr>
          <a:xfrm>
            <a:off x="199263" y="532515"/>
            <a:ext cx="8596668" cy="1135440"/>
          </a:xfrm>
        </p:spPr>
        <p:txBody>
          <a:bodyPr>
            <a:normAutofit/>
          </a:bodyPr>
          <a:lstStyle/>
          <a:p>
            <a:r>
              <a:rPr kumimoji="1" lang="ja-JP" altLang="en-US" sz="3200" dirty="0"/>
              <a:t>（３）</a:t>
            </a:r>
            <a:r>
              <a:rPr lang="ja-JP" altLang="en-US" sz="3200" dirty="0"/>
              <a:t>個人別明細書⑦</a:t>
            </a:r>
            <a:br>
              <a:rPr lang="en-US" altLang="ja-JP" sz="3200" dirty="0"/>
            </a:br>
            <a:r>
              <a:rPr lang="ja-JP" altLang="en-US" dirty="0"/>
              <a:t>　　  </a:t>
            </a:r>
            <a:r>
              <a:rPr lang="ja-JP" altLang="en-US" sz="2800" dirty="0"/>
              <a:t>住宅借入金等特別控除の記載</a:t>
            </a:r>
            <a:endParaRPr kumimoji="1" lang="ja-JP" altLang="en-US" sz="2800" dirty="0"/>
          </a:p>
        </p:txBody>
      </p:sp>
      <p:sp>
        <p:nvSpPr>
          <p:cNvPr id="3" name="スライド番号プレースホルダー 2"/>
          <p:cNvSpPr>
            <a:spLocks noGrp="1"/>
          </p:cNvSpPr>
          <p:nvPr>
            <p:ph type="sldNum" sz="quarter" idx="12"/>
          </p:nvPr>
        </p:nvSpPr>
        <p:spPr>
          <a:xfrm>
            <a:off x="11354127" y="6279015"/>
            <a:ext cx="683339" cy="365125"/>
          </a:xfrm>
        </p:spPr>
        <p:txBody>
          <a:bodyPr>
            <a:normAutofit fontScale="77500" lnSpcReduction="20000"/>
          </a:bodyPr>
          <a:lstStyle/>
          <a:p>
            <a:r>
              <a:rPr kumimoji="1" lang="en-US" altLang="ja-JP" sz="2800" dirty="0">
                <a:solidFill>
                  <a:schemeClr val="bg1"/>
                </a:solidFill>
              </a:rPr>
              <a:t>12</a:t>
            </a:r>
            <a:endParaRPr kumimoji="1" lang="ja-JP" altLang="en-US" sz="2800" dirty="0">
              <a:solidFill>
                <a:schemeClr val="bg1"/>
              </a:solidFill>
            </a:endParaRPr>
          </a:p>
        </p:txBody>
      </p:sp>
      <p:sp>
        <p:nvSpPr>
          <p:cNvPr id="4" name="正方形/長方形 3"/>
          <p:cNvSpPr/>
          <p:nvPr/>
        </p:nvSpPr>
        <p:spPr>
          <a:xfrm>
            <a:off x="3241655" y="5538290"/>
            <a:ext cx="3888949" cy="497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8247469" y="3512873"/>
            <a:ext cx="1575005" cy="673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1681250" y="6028888"/>
            <a:ext cx="1560405" cy="497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8037431" y="1586433"/>
            <a:ext cx="1785043" cy="784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角丸四角形吹き出し 12"/>
          <p:cNvSpPr/>
          <p:nvPr/>
        </p:nvSpPr>
        <p:spPr>
          <a:xfrm>
            <a:off x="3924523" y="4647006"/>
            <a:ext cx="5777041" cy="624562"/>
          </a:xfrm>
          <a:prstGeom prst="wedgeRoundRectCallout">
            <a:avLst>
              <a:gd name="adj1" fmla="val 1760"/>
              <a:gd name="adj2" fmla="val 7440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t>「居住年月日」と「控除区分」を正しく記入してください。</a:t>
            </a:r>
            <a:endParaRPr lang="en-US" altLang="ja-JP" sz="1600" dirty="0"/>
          </a:p>
        </p:txBody>
      </p:sp>
      <p:sp>
        <p:nvSpPr>
          <p:cNvPr id="8" name="テキスト ボックス 7"/>
          <p:cNvSpPr txBox="1"/>
          <p:nvPr/>
        </p:nvSpPr>
        <p:spPr>
          <a:xfrm>
            <a:off x="3045133" y="2031165"/>
            <a:ext cx="1705224" cy="369332"/>
          </a:xfrm>
          <a:prstGeom prst="rect">
            <a:avLst/>
          </a:prstGeom>
          <a:noFill/>
        </p:spPr>
        <p:txBody>
          <a:bodyPr wrap="square" rtlCol="0">
            <a:spAutoFit/>
          </a:bodyPr>
          <a:lstStyle/>
          <a:p>
            <a:r>
              <a:rPr kumimoji="1" lang="en-US" altLang="ja-JP" b="1" dirty="0">
                <a:solidFill>
                  <a:schemeClr val="bg1"/>
                </a:solidFill>
                <a:latin typeface="+mn-ea"/>
              </a:rPr>
              <a:t>5,</a:t>
            </a:r>
            <a:r>
              <a:rPr lang="ja-JP" altLang="en-US" b="1" dirty="0">
                <a:solidFill>
                  <a:schemeClr val="bg1"/>
                </a:solidFill>
                <a:latin typeface="+mn-ea"/>
              </a:rPr>
              <a:t> </a:t>
            </a:r>
            <a:r>
              <a:rPr kumimoji="1" lang="en-US" altLang="ja-JP" b="1" dirty="0">
                <a:solidFill>
                  <a:schemeClr val="bg1"/>
                </a:solidFill>
                <a:latin typeface="+mn-ea"/>
              </a:rPr>
              <a:t>847, 500</a:t>
            </a:r>
          </a:p>
        </p:txBody>
      </p:sp>
      <p:sp>
        <p:nvSpPr>
          <p:cNvPr id="12" name="テキスト ボックス 11"/>
          <p:cNvSpPr txBox="1"/>
          <p:nvPr/>
        </p:nvSpPr>
        <p:spPr>
          <a:xfrm>
            <a:off x="4911506" y="2031165"/>
            <a:ext cx="1433406" cy="369332"/>
          </a:xfrm>
          <a:prstGeom prst="rect">
            <a:avLst/>
          </a:prstGeom>
          <a:noFill/>
        </p:spPr>
        <p:txBody>
          <a:bodyPr wrap="none" rtlCol="0">
            <a:spAutoFit/>
          </a:bodyPr>
          <a:lstStyle/>
          <a:p>
            <a:r>
              <a:rPr kumimoji="1" lang="en-US" altLang="ja-JP" b="1" dirty="0">
                <a:solidFill>
                  <a:schemeClr val="bg1"/>
                </a:solidFill>
                <a:latin typeface="+mn-ea"/>
              </a:rPr>
              <a:t>4,235,200</a:t>
            </a:r>
          </a:p>
        </p:txBody>
      </p:sp>
      <p:sp>
        <p:nvSpPr>
          <p:cNvPr id="15" name="テキスト ボックス 14"/>
          <p:cNvSpPr txBox="1"/>
          <p:nvPr/>
        </p:nvSpPr>
        <p:spPr>
          <a:xfrm>
            <a:off x="6517693" y="2006098"/>
            <a:ext cx="1729776" cy="369332"/>
          </a:xfrm>
          <a:prstGeom prst="rect">
            <a:avLst/>
          </a:prstGeom>
          <a:noFill/>
        </p:spPr>
        <p:txBody>
          <a:bodyPr wrap="square" rtlCol="0">
            <a:spAutoFit/>
          </a:bodyPr>
          <a:lstStyle/>
          <a:p>
            <a:r>
              <a:rPr kumimoji="1" lang="en-US" altLang="ja-JP" b="1" dirty="0">
                <a:solidFill>
                  <a:schemeClr val="bg1"/>
                </a:solidFill>
                <a:latin typeface="+mn-ea"/>
              </a:rPr>
              <a:t>1, 921, 000</a:t>
            </a:r>
          </a:p>
        </p:txBody>
      </p:sp>
      <p:sp>
        <p:nvSpPr>
          <p:cNvPr id="16" name="テキスト ボックス 15"/>
          <p:cNvSpPr txBox="1"/>
          <p:nvPr/>
        </p:nvSpPr>
        <p:spPr>
          <a:xfrm>
            <a:off x="9398299" y="2089624"/>
            <a:ext cx="424176" cy="369332"/>
          </a:xfrm>
          <a:prstGeom prst="rect">
            <a:avLst/>
          </a:prstGeom>
          <a:noFill/>
        </p:spPr>
        <p:txBody>
          <a:bodyPr wrap="square" rtlCol="0">
            <a:spAutoFit/>
          </a:bodyPr>
          <a:lstStyle/>
          <a:p>
            <a:r>
              <a:rPr lang="en-US" altLang="ja-JP" b="1" dirty="0">
                <a:solidFill>
                  <a:schemeClr val="bg1"/>
                </a:solidFill>
                <a:latin typeface="+mn-ea"/>
              </a:rPr>
              <a:t>0</a:t>
            </a:r>
            <a:endParaRPr kumimoji="1" lang="ja-JP" altLang="en-US" b="1" dirty="0">
              <a:solidFill>
                <a:schemeClr val="bg1"/>
              </a:solidFill>
              <a:latin typeface="+mn-ea"/>
            </a:endParaRPr>
          </a:p>
        </p:txBody>
      </p:sp>
      <p:sp>
        <p:nvSpPr>
          <p:cNvPr id="17" name="テキスト ボックス 16"/>
          <p:cNvSpPr txBox="1"/>
          <p:nvPr/>
        </p:nvSpPr>
        <p:spPr>
          <a:xfrm>
            <a:off x="1142224" y="3135718"/>
            <a:ext cx="441146" cy="400110"/>
          </a:xfrm>
          <a:prstGeom prst="rect">
            <a:avLst/>
          </a:prstGeom>
          <a:noFill/>
        </p:spPr>
        <p:txBody>
          <a:bodyPr wrap="none" rtlCol="0">
            <a:spAutoFit/>
          </a:bodyPr>
          <a:lstStyle/>
          <a:p>
            <a:r>
              <a:rPr lang="ja-JP" altLang="en-US" sz="2000" b="1" dirty="0">
                <a:solidFill>
                  <a:schemeClr val="bg1"/>
                </a:solidFill>
              </a:rPr>
              <a:t>○</a:t>
            </a:r>
            <a:endParaRPr kumimoji="1" lang="ja-JP" altLang="en-US" sz="2000" b="1" dirty="0">
              <a:solidFill>
                <a:schemeClr val="bg1"/>
              </a:solidFill>
            </a:endParaRPr>
          </a:p>
        </p:txBody>
      </p:sp>
      <p:sp>
        <p:nvSpPr>
          <p:cNvPr id="18" name="テキスト ボックス 17"/>
          <p:cNvSpPr txBox="1"/>
          <p:nvPr/>
        </p:nvSpPr>
        <p:spPr>
          <a:xfrm>
            <a:off x="2449636" y="3145378"/>
            <a:ext cx="1445737" cy="369332"/>
          </a:xfrm>
          <a:prstGeom prst="rect">
            <a:avLst/>
          </a:prstGeom>
          <a:noFill/>
        </p:spPr>
        <p:txBody>
          <a:bodyPr wrap="square" rtlCol="0">
            <a:spAutoFit/>
          </a:bodyPr>
          <a:lstStyle/>
          <a:p>
            <a:r>
              <a:rPr kumimoji="1" lang="en-US" altLang="ja-JP" b="1" dirty="0">
                <a:solidFill>
                  <a:schemeClr val="bg1"/>
                </a:solidFill>
                <a:latin typeface="+mn-ea"/>
              </a:rPr>
              <a:t>380, 000</a:t>
            </a:r>
            <a:endParaRPr kumimoji="1" lang="ja-JP" altLang="en-US" b="1" dirty="0">
              <a:solidFill>
                <a:schemeClr val="bg1"/>
              </a:solidFill>
              <a:latin typeface="+mn-ea"/>
            </a:endParaRPr>
          </a:p>
        </p:txBody>
      </p:sp>
      <p:sp>
        <p:nvSpPr>
          <p:cNvPr id="19" name="テキスト ボックス 18"/>
          <p:cNvSpPr txBox="1"/>
          <p:nvPr/>
        </p:nvSpPr>
        <p:spPr>
          <a:xfrm>
            <a:off x="3926320" y="3154419"/>
            <a:ext cx="333840" cy="369332"/>
          </a:xfrm>
          <a:prstGeom prst="rect">
            <a:avLst/>
          </a:prstGeom>
          <a:noFill/>
        </p:spPr>
        <p:txBody>
          <a:bodyPr wrap="square" rtlCol="0">
            <a:spAutoFit/>
          </a:bodyPr>
          <a:lstStyle/>
          <a:p>
            <a:r>
              <a:rPr kumimoji="1" lang="en-US" altLang="ja-JP" b="1" dirty="0">
                <a:solidFill>
                  <a:schemeClr val="bg1"/>
                </a:solidFill>
                <a:latin typeface="+mn-ea"/>
              </a:rPr>
              <a:t>1</a:t>
            </a:r>
            <a:endParaRPr kumimoji="1" lang="ja-JP" altLang="en-US" b="1" dirty="0">
              <a:solidFill>
                <a:schemeClr val="bg1"/>
              </a:solidFill>
              <a:latin typeface="+mn-ea"/>
            </a:endParaRPr>
          </a:p>
        </p:txBody>
      </p:sp>
      <p:sp>
        <p:nvSpPr>
          <p:cNvPr id="20" name="テキスト ボックス 19"/>
          <p:cNvSpPr txBox="1"/>
          <p:nvPr/>
        </p:nvSpPr>
        <p:spPr>
          <a:xfrm>
            <a:off x="6106437" y="3964867"/>
            <a:ext cx="1196161" cy="369332"/>
          </a:xfrm>
          <a:prstGeom prst="rect">
            <a:avLst/>
          </a:prstGeom>
          <a:noFill/>
        </p:spPr>
        <p:txBody>
          <a:bodyPr wrap="none" rtlCol="0">
            <a:spAutoFit/>
          </a:bodyPr>
          <a:lstStyle/>
          <a:p>
            <a:r>
              <a:rPr kumimoji="1" lang="en-US" altLang="ja-JP" b="1" dirty="0">
                <a:latin typeface="+mn-ea"/>
              </a:rPr>
              <a:t>35,  000</a:t>
            </a:r>
          </a:p>
        </p:txBody>
      </p:sp>
      <p:sp>
        <p:nvSpPr>
          <p:cNvPr id="21" name="テキスト ボックス 20"/>
          <p:cNvSpPr txBox="1"/>
          <p:nvPr/>
        </p:nvSpPr>
        <p:spPr>
          <a:xfrm>
            <a:off x="8412623" y="3816542"/>
            <a:ext cx="1197764" cy="369332"/>
          </a:xfrm>
          <a:prstGeom prst="rect">
            <a:avLst/>
          </a:prstGeom>
          <a:noFill/>
        </p:spPr>
        <p:txBody>
          <a:bodyPr wrap="none" rtlCol="0">
            <a:spAutoFit/>
          </a:bodyPr>
          <a:lstStyle/>
          <a:p>
            <a:r>
              <a:rPr lang="en-US" altLang="ja-JP" b="1" dirty="0">
                <a:solidFill>
                  <a:schemeClr val="bg1"/>
                </a:solidFill>
                <a:latin typeface="+mn-ea"/>
              </a:rPr>
              <a:t>136,700</a:t>
            </a:r>
            <a:endParaRPr kumimoji="1" lang="en-US" altLang="ja-JP" b="1" dirty="0">
              <a:solidFill>
                <a:schemeClr val="bg1"/>
              </a:solidFill>
              <a:latin typeface="+mn-ea"/>
            </a:endParaRPr>
          </a:p>
        </p:txBody>
      </p:sp>
      <p:sp>
        <p:nvSpPr>
          <p:cNvPr id="14" name="角丸四角形吹き出し 13"/>
          <p:cNvSpPr/>
          <p:nvPr/>
        </p:nvSpPr>
        <p:spPr>
          <a:xfrm>
            <a:off x="5211103" y="3020371"/>
            <a:ext cx="2417402" cy="1165503"/>
          </a:xfrm>
          <a:prstGeom prst="wedgeRoundRectCallout">
            <a:avLst>
              <a:gd name="adj1" fmla="val 63880"/>
              <a:gd name="adj2" fmla="val 357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t>源泉徴収簿の㉒か㉓のいずれか小さい金額を記載してください。</a:t>
            </a:r>
            <a:endParaRPr lang="en-US" altLang="ja-JP" sz="1600" dirty="0"/>
          </a:p>
        </p:txBody>
      </p:sp>
      <p:sp>
        <p:nvSpPr>
          <p:cNvPr id="22" name="テキスト ボックス 21"/>
          <p:cNvSpPr txBox="1"/>
          <p:nvPr/>
        </p:nvSpPr>
        <p:spPr>
          <a:xfrm>
            <a:off x="2637904" y="5724913"/>
            <a:ext cx="300479" cy="369332"/>
          </a:xfrm>
          <a:prstGeom prst="rect">
            <a:avLst/>
          </a:prstGeom>
          <a:noFill/>
        </p:spPr>
        <p:txBody>
          <a:bodyPr wrap="square" rtlCol="0">
            <a:spAutoFit/>
          </a:bodyPr>
          <a:lstStyle/>
          <a:p>
            <a:r>
              <a:rPr kumimoji="1" lang="en-US" altLang="ja-JP" b="1" dirty="0"/>
              <a:t>1</a:t>
            </a:r>
            <a:endParaRPr kumimoji="1" lang="ja-JP" altLang="en-US" b="1" dirty="0"/>
          </a:p>
        </p:txBody>
      </p:sp>
      <p:sp>
        <p:nvSpPr>
          <p:cNvPr id="23" name="テキスト ボックス 22"/>
          <p:cNvSpPr txBox="1"/>
          <p:nvPr/>
        </p:nvSpPr>
        <p:spPr>
          <a:xfrm>
            <a:off x="4053874" y="5659555"/>
            <a:ext cx="1423788" cy="369332"/>
          </a:xfrm>
          <a:prstGeom prst="rect">
            <a:avLst/>
          </a:prstGeom>
          <a:noFill/>
        </p:spPr>
        <p:txBody>
          <a:bodyPr wrap="none" rtlCol="0">
            <a:spAutoFit/>
          </a:bodyPr>
          <a:lstStyle/>
          <a:p>
            <a:r>
              <a:rPr kumimoji="1" lang="en-US" altLang="ja-JP" b="1" dirty="0">
                <a:solidFill>
                  <a:schemeClr val="bg1"/>
                </a:solidFill>
                <a:latin typeface="+mn-ea"/>
              </a:rPr>
              <a:t>30   1   29</a:t>
            </a:r>
            <a:endParaRPr kumimoji="1" lang="ja-JP" altLang="en-US" b="1" dirty="0">
              <a:solidFill>
                <a:schemeClr val="bg1"/>
              </a:solidFill>
              <a:latin typeface="+mn-ea"/>
            </a:endParaRPr>
          </a:p>
        </p:txBody>
      </p:sp>
      <p:sp>
        <p:nvSpPr>
          <p:cNvPr id="24" name="テキスト ボックス 23"/>
          <p:cNvSpPr txBox="1"/>
          <p:nvPr/>
        </p:nvSpPr>
        <p:spPr>
          <a:xfrm>
            <a:off x="6289881" y="5659555"/>
            <a:ext cx="1222391" cy="369332"/>
          </a:xfrm>
          <a:prstGeom prst="rect">
            <a:avLst/>
          </a:prstGeom>
          <a:noFill/>
        </p:spPr>
        <p:txBody>
          <a:bodyPr wrap="square" rtlCol="0">
            <a:spAutoFit/>
          </a:bodyPr>
          <a:lstStyle/>
          <a:p>
            <a:r>
              <a:rPr lang="ja-JP" altLang="en-US" sz="1600" b="1" dirty="0">
                <a:solidFill>
                  <a:schemeClr val="bg1"/>
                </a:solidFill>
              </a:rPr>
              <a:t>住（特</a:t>
            </a:r>
            <a:r>
              <a:rPr lang="ja-JP" altLang="en-US" dirty="0">
                <a:solidFill>
                  <a:schemeClr val="bg1"/>
                </a:solidFill>
              </a:rPr>
              <a:t>）</a:t>
            </a:r>
            <a:endParaRPr kumimoji="1" lang="ja-JP" altLang="en-US" dirty="0">
              <a:solidFill>
                <a:schemeClr val="bg1"/>
              </a:solidFill>
            </a:endParaRPr>
          </a:p>
        </p:txBody>
      </p:sp>
      <p:sp>
        <p:nvSpPr>
          <p:cNvPr id="25" name="テキスト ボックス 24"/>
          <p:cNvSpPr txBox="1"/>
          <p:nvPr/>
        </p:nvSpPr>
        <p:spPr>
          <a:xfrm>
            <a:off x="2299066" y="6219072"/>
            <a:ext cx="978153" cy="307777"/>
          </a:xfrm>
          <a:prstGeom prst="rect">
            <a:avLst/>
          </a:prstGeom>
          <a:noFill/>
        </p:spPr>
        <p:txBody>
          <a:bodyPr wrap="none" rtlCol="0">
            <a:spAutoFit/>
          </a:bodyPr>
          <a:lstStyle/>
          <a:p>
            <a:r>
              <a:rPr kumimoji="1" lang="en-US" altLang="ja-JP" sz="1400" b="1" dirty="0">
                <a:solidFill>
                  <a:schemeClr val="bg1"/>
                </a:solidFill>
                <a:latin typeface="+mn-ea"/>
              </a:rPr>
              <a:t>400,000</a:t>
            </a:r>
            <a:endParaRPr kumimoji="1" lang="ja-JP" altLang="en-US" sz="1400" b="1" dirty="0">
              <a:solidFill>
                <a:schemeClr val="bg1"/>
              </a:solidFill>
              <a:latin typeface="+mn-ea"/>
            </a:endParaRPr>
          </a:p>
        </p:txBody>
      </p:sp>
      <p:sp>
        <p:nvSpPr>
          <p:cNvPr id="26" name="テキスト ボックス 25"/>
          <p:cNvSpPr txBox="1"/>
          <p:nvPr/>
        </p:nvSpPr>
        <p:spPr>
          <a:xfrm>
            <a:off x="3530123" y="3790145"/>
            <a:ext cx="1460073" cy="369332"/>
          </a:xfrm>
          <a:prstGeom prst="rect">
            <a:avLst/>
          </a:prstGeom>
          <a:noFill/>
        </p:spPr>
        <p:txBody>
          <a:bodyPr wrap="square" rtlCol="0">
            <a:spAutoFit/>
          </a:bodyPr>
          <a:lstStyle/>
          <a:p>
            <a:r>
              <a:rPr kumimoji="1" lang="en-US" altLang="ja-JP" b="1" dirty="0">
                <a:solidFill>
                  <a:schemeClr val="bg1"/>
                </a:solidFill>
                <a:latin typeface="+mn-ea"/>
              </a:rPr>
              <a:t>396, 000</a:t>
            </a:r>
            <a:endParaRPr kumimoji="1" lang="ja-JP" altLang="en-US" b="1" dirty="0">
              <a:solidFill>
                <a:schemeClr val="bg1"/>
              </a:solidFill>
              <a:latin typeface="+mn-ea"/>
            </a:endParaRPr>
          </a:p>
        </p:txBody>
      </p:sp>
      <p:sp>
        <p:nvSpPr>
          <p:cNvPr id="10" name="角丸四角形吹き出し 9"/>
          <p:cNvSpPr/>
          <p:nvPr/>
        </p:nvSpPr>
        <p:spPr>
          <a:xfrm>
            <a:off x="199263" y="4572749"/>
            <a:ext cx="3265427" cy="1002399"/>
          </a:xfrm>
          <a:prstGeom prst="wedgeRoundRectCallout">
            <a:avLst>
              <a:gd name="adj1" fmla="val 19919"/>
              <a:gd name="adj2" fmla="val 986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t>年末調整で控除しきれない場合、（源泉徴収税０円）源泉徴収簿の㉓から転記してください。</a:t>
            </a:r>
            <a:endParaRPr lang="en-US" altLang="ja-JP" sz="1600" dirty="0"/>
          </a:p>
        </p:txBody>
      </p:sp>
      <p:sp>
        <p:nvSpPr>
          <p:cNvPr id="28" name="テキスト ボックス 27"/>
          <p:cNvSpPr txBox="1"/>
          <p:nvPr/>
        </p:nvSpPr>
        <p:spPr>
          <a:xfrm>
            <a:off x="1652334" y="1996452"/>
            <a:ext cx="811025" cy="369332"/>
          </a:xfrm>
          <a:prstGeom prst="rect">
            <a:avLst/>
          </a:prstGeom>
          <a:noFill/>
        </p:spPr>
        <p:txBody>
          <a:bodyPr wrap="square" rtlCol="0">
            <a:spAutoFit/>
          </a:bodyPr>
          <a:lstStyle/>
          <a:p>
            <a:r>
              <a:rPr lang="ja-JP" altLang="en-US" b="1" dirty="0">
                <a:solidFill>
                  <a:schemeClr val="bg1"/>
                </a:solidFill>
              </a:rPr>
              <a:t>給与</a:t>
            </a:r>
            <a:endParaRPr kumimoji="1" lang="ja-JP" altLang="en-US" b="1" dirty="0">
              <a:solidFill>
                <a:schemeClr val="bg1"/>
              </a:solidFill>
            </a:endParaRPr>
          </a:p>
        </p:txBody>
      </p:sp>
    </p:spTree>
    <p:custDataLst>
      <p:tags r:id="rId1"/>
    </p:custDataLst>
    <p:extLst>
      <p:ext uri="{BB962C8B-B14F-4D97-AF65-F5344CB8AC3E}">
        <p14:creationId xmlns:p14="http://schemas.microsoft.com/office/powerpoint/2010/main" val="460948749"/>
      </p:ext>
    </p:extLst>
  </p:cSld>
  <p:clrMapOvr>
    <a:masterClrMapping/>
  </p:clrMapOvr>
  <mc:AlternateContent xmlns:mc="http://schemas.openxmlformats.org/markup-compatibility/2006" xmlns:p14="http://schemas.microsoft.com/office/powerpoint/2010/main">
    <mc:Choice Requires="p14">
      <p:transition spd="slow" p14:dur="3500" advTm="55000"/>
    </mc:Choice>
    <mc:Fallback xmlns="">
      <p:transition spd="slow" advTm="5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9" grpId="0" animBg="1"/>
      <p:bldP spid="9" grpId="1" animBg="1"/>
      <p:bldP spid="11" grpId="0" animBg="1"/>
      <p:bldP spid="11" grpId="1" animBg="1"/>
      <p:bldP spid="13" grpId="0" animBg="1"/>
      <p:bldP spid="14" grpId="0" animBg="1"/>
      <p:bldP spid="14"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83431B0C-0FF3-6B3B-3FA0-2EFE0EEC93F2}"/>
              </a:ext>
            </a:extLst>
          </p:cNvPr>
          <p:cNvPicPr>
            <a:picLocks noChangeAspect="1"/>
          </p:cNvPicPr>
          <p:nvPr/>
        </p:nvPicPr>
        <p:blipFill>
          <a:blip r:embed="rId4"/>
          <a:stretch>
            <a:fillRect/>
          </a:stretch>
        </p:blipFill>
        <p:spPr>
          <a:xfrm>
            <a:off x="170496" y="1837998"/>
            <a:ext cx="11498511" cy="1870897"/>
          </a:xfrm>
          <a:prstGeom prst="rect">
            <a:avLst/>
          </a:prstGeom>
        </p:spPr>
      </p:pic>
      <p:sp>
        <p:nvSpPr>
          <p:cNvPr id="2" name="タイトル 1"/>
          <p:cNvSpPr>
            <a:spLocks noGrp="1"/>
          </p:cNvSpPr>
          <p:nvPr>
            <p:ph type="title"/>
          </p:nvPr>
        </p:nvSpPr>
        <p:spPr>
          <a:xfrm>
            <a:off x="298518" y="666985"/>
            <a:ext cx="8596668" cy="1320800"/>
          </a:xfrm>
        </p:spPr>
        <p:txBody>
          <a:bodyPr>
            <a:normAutofit fontScale="90000"/>
          </a:bodyPr>
          <a:lstStyle/>
          <a:p>
            <a:r>
              <a:rPr kumimoji="1" lang="ja-JP" altLang="en-US" sz="3200" dirty="0"/>
              <a:t>（３）個人別明細書⑧</a:t>
            </a:r>
            <a:br>
              <a:rPr kumimoji="1" lang="en-US" altLang="ja-JP" sz="3200" dirty="0"/>
            </a:br>
            <a:r>
              <a:rPr kumimoji="1" lang="ja-JP" altLang="en-US" dirty="0"/>
              <a:t>　　  </a:t>
            </a:r>
            <a:r>
              <a:rPr lang="ja-JP" altLang="en-US" sz="2800" dirty="0"/>
              <a:t>非居住者・青色専従者・租税条約適用者の場合</a:t>
            </a:r>
            <a:endParaRPr kumimoji="1" lang="ja-JP" altLang="en-US" sz="2800" dirty="0"/>
          </a:p>
        </p:txBody>
      </p:sp>
      <p:sp>
        <p:nvSpPr>
          <p:cNvPr id="4" name="スライド番号プレースホルダー 3"/>
          <p:cNvSpPr>
            <a:spLocks noGrp="1"/>
          </p:cNvSpPr>
          <p:nvPr>
            <p:ph type="sldNum" sz="quarter" idx="12"/>
          </p:nvPr>
        </p:nvSpPr>
        <p:spPr>
          <a:xfrm>
            <a:off x="11327338" y="6308062"/>
            <a:ext cx="683339" cy="365125"/>
          </a:xfrm>
        </p:spPr>
        <p:txBody>
          <a:bodyPr>
            <a:normAutofit fontScale="77500" lnSpcReduction="20000"/>
          </a:bodyPr>
          <a:lstStyle/>
          <a:p>
            <a:r>
              <a:rPr kumimoji="1" lang="en-US" altLang="ja-JP" sz="2800" dirty="0">
                <a:solidFill>
                  <a:schemeClr val="bg1"/>
                </a:solidFill>
              </a:rPr>
              <a:t>13</a:t>
            </a:r>
            <a:endParaRPr kumimoji="1" lang="ja-JP" altLang="en-US" sz="2800" dirty="0">
              <a:solidFill>
                <a:schemeClr val="bg1"/>
              </a:solidFill>
            </a:endParaRPr>
          </a:p>
        </p:txBody>
      </p:sp>
      <p:sp>
        <p:nvSpPr>
          <p:cNvPr id="6" name="円/楕円 5"/>
          <p:cNvSpPr/>
          <p:nvPr/>
        </p:nvSpPr>
        <p:spPr>
          <a:xfrm>
            <a:off x="830345" y="3223459"/>
            <a:ext cx="7195911" cy="4616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吹き出し 6"/>
          <p:cNvSpPr/>
          <p:nvPr/>
        </p:nvSpPr>
        <p:spPr>
          <a:xfrm>
            <a:off x="830345" y="4518184"/>
            <a:ext cx="5913212" cy="1239954"/>
          </a:xfrm>
          <a:prstGeom prst="wedgeRoundRectCallout">
            <a:avLst>
              <a:gd name="adj1" fmla="val -19216"/>
              <a:gd name="adj2" fmla="val -10513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摘要欄に</a:t>
            </a:r>
            <a:r>
              <a:rPr lang="ja-JP" altLang="en-US" b="1" dirty="0">
                <a:solidFill>
                  <a:srgbClr val="FF0000"/>
                </a:solidFill>
              </a:rPr>
              <a:t>非居住</a:t>
            </a:r>
            <a:r>
              <a:rPr lang="ja-JP" altLang="en-US" dirty="0"/>
              <a:t>である旨と、国外勤務（就学）期間、勤務（就学）先の国名を記載してください。</a:t>
            </a:r>
            <a:endParaRPr lang="en-US" altLang="ja-JP" dirty="0"/>
          </a:p>
        </p:txBody>
      </p:sp>
      <p:sp>
        <p:nvSpPr>
          <p:cNvPr id="8" name="円/楕円 7"/>
          <p:cNvSpPr/>
          <p:nvPr/>
        </p:nvSpPr>
        <p:spPr>
          <a:xfrm>
            <a:off x="8940934" y="3106064"/>
            <a:ext cx="816529" cy="5794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角丸四角形吹き出し 8"/>
          <p:cNvSpPr/>
          <p:nvPr/>
        </p:nvSpPr>
        <p:spPr>
          <a:xfrm>
            <a:off x="7561426" y="4162892"/>
            <a:ext cx="3575543" cy="997539"/>
          </a:xfrm>
          <a:prstGeom prst="wedgeRoundRectCallout">
            <a:avLst>
              <a:gd name="adj1" fmla="val 4952"/>
              <a:gd name="adj2" fmla="val -9016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青色専従者の場合、摘要欄に「青専」と記載してください。</a:t>
            </a:r>
            <a:endParaRPr lang="en-US" altLang="ja-JP" dirty="0"/>
          </a:p>
        </p:txBody>
      </p:sp>
      <p:sp>
        <p:nvSpPr>
          <p:cNvPr id="10" name="テキスト ボックス 9"/>
          <p:cNvSpPr txBox="1"/>
          <p:nvPr/>
        </p:nvSpPr>
        <p:spPr>
          <a:xfrm>
            <a:off x="3516766" y="2249112"/>
            <a:ext cx="1823070" cy="461665"/>
          </a:xfrm>
          <a:prstGeom prst="rect">
            <a:avLst/>
          </a:prstGeom>
          <a:noFill/>
        </p:spPr>
        <p:txBody>
          <a:bodyPr wrap="square" rtlCol="0">
            <a:spAutoFit/>
          </a:bodyPr>
          <a:lstStyle/>
          <a:p>
            <a:r>
              <a:rPr kumimoji="1" lang="en-US" altLang="ja-JP" sz="2400" b="1" dirty="0">
                <a:solidFill>
                  <a:schemeClr val="bg1"/>
                </a:solidFill>
                <a:latin typeface="+mn-ea"/>
              </a:rPr>
              <a:t>832, 635</a:t>
            </a:r>
            <a:endParaRPr kumimoji="1" lang="ja-JP" altLang="en-US" sz="2400" b="1" dirty="0">
              <a:solidFill>
                <a:schemeClr val="bg1"/>
              </a:solidFill>
              <a:latin typeface="+mn-ea"/>
            </a:endParaRPr>
          </a:p>
        </p:txBody>
      </p:sp>
      <p:sp>
        <p:nvSpPr>
          <p:cNvPr id="11" name="テキスト ボックス 10"/>
          <p:cNvSpPr txBox="1"/>
          <p:nvPr/>
        </p:nvSpPr>
        <p:spPr>
          <a:xfrm>
            <a:off x="5626299" y="2238775"/>
            <a:ext cx="1535998" cy="738664"/>
          </a:xfrm>
          <a:prstGeom prst="rect">
            <a:avLst/>
          </a:prstGeom>
          <a:noFill/>
        </p:spPr>
        <p:txBody>
          <a:bodyPr wrap="none" rtlCol="0">
            <a:spAutoFit/>
          </a:bodyPr>
          <a:lstStyle/>
          <a:p>
            <a:r>
              <a:rPr kumimoji="1" lang="en-US" altLang="ja-JP" sz="2400" b="1" dirty="0">
                <a:solidFill>
                  <a:schemeClr val="bg1"/>
                </a:solidFill>
                <a:latin typeface="+mn-ea"/>
              </a:rPr>
              <a:t>7</a:t>
            </a:r>
            <a:r>
              <a:rPr kumimoji="1" lang="ja-JP" altLang="en-US" sz="2400" b="1" dirty="0">
                <a:solidFill>
                  <a:schemeClr val="bg1"/>
                </a:solidFill>
                <a:latin typeface="+mn-ea"/>
              </a:rPr>
              <a:t>１</a:t>
            </a:r>
            <a:r>
              <a:rPr kumimoji="1" lang="en-US" altLang="ja-JP" sz="2400" b="1" dirty="0">
                <a:solidFill>
                  <a:schemeClr val="bg1"/>
                </a:solidFill>
                <a:latin typeface="+mn-ea"/>
              </a:rPr>
              <a:t>, 550</a:t>
            </a:r>
          </a:p>
          <a:p>
            <a:endParaRPr kumimoji="1" lang="ja-JP" altLang="en-US" dirty="0"/>
          </a:p>
        </p:txBody>
      </p:sp>
      <p:sp>
        <p:nvSpPr>
          <p:cNvPr id="12" name="テキスト ボックス 11"/>
          <p:cNvSpPr txBox="1"/>
          <p:nvPr/>
        </p:nvSpPr>
        <p:spPr>
          <a:xfrm>
            <a:off x="6897974" y="2727638"/>
            <a:ext cx="1436612" cy="461665"/>
          </a:xfrm>
          <a:prstGeom prst="rect">
            <a:avLst/>
          </a:prstGeom>
          <a:noFill/>
        </p:spPr>
        <p:txBody>
          <a:bodyPr wrap="none" rtlCol="0">
            <a:spAutoFit/>
          </a:bodyPr>
          <a:lstStyle/>
          <a:p>
            <a:r>
              <a:rPr kumimoji="1" lang="en-US" altLang="ja-JP" sz="2400" b="1" dirty="0">
                <a:latin typeface="+mn-ea"/>
              </a:rPr>
              <a:t>45, 000</a:t>
            </a:r>
          </a:p>
        </p:txBody>
      </p:sp>
      <p:sp>
        <p:nvSpPr>
          <p:cNvPr id="14" name="テキスト ボックス 13"/>
          <p:cNvSpPr txBox="1"/>
          <p:nvPr/>
        </p:nvSpPr>
        <p:spPr>
          <a:xfrm>
            <a:off x="923924" y="3296665"/>
            <a:ext cx="6358891" cy="369332"/>
          </a:xfrm>
          <a:prstGeom prst="rect">
            <a:avLst/>
          </a:prstGeom>
          <a:noFill/>
        </p:spPr>
        <p:txBody>
          <a:bodyPr wrap="square" rtlCol="0">
            <a:spAutoFit/>
          </a:bodyPr>
          <a:lstStyle/>
          <a:p>
            <a:r>
              <a:rPr lang="ja-JP" altLang="en-US" b="1" dirty="0">
                <a:solidFill>
                  <a:schemeClr val="bg1"/>
                </a:solidFill>
                <a:latin typeface="+mn-ea"/>
              </a:rPr>
              <a:t>非居住　</a:t>
            </a:r>
            <a:r>
              <a:rPr lang="en-US" altLang="ja-JP" b="1" dirty="0">
                <a:solidFill>
                  <a:schemeClr val="bg1"/>
                </a:solidFill>
                <a:latin typeface="+mn-ea"/>
              </a:rPr>
              <a:t>R4.10.1</a:t>
            </a:r>
            <a:r>
              <a:rPr lang="ja-JP" altLang="en-US" b="1" dirty="0">
                <a:solidFill>
                  <a:schemeClr val="bg1"/>
                </a:solidFill>
                <a:latin typeface="+mn-ea"/>
              </a:rPr>
              <a:t>～</a:t>
            </a:r>
            <a:r>
              <a:rPr lang="en-US" altLang="ja-JP" b="1" dirty="0">
                <a:solidFill>
                  <a:schemeClr val="bg1"/>
                </a:solidFill>
                <a:latin typeface="+mn-ea"/>
              </a:rPr>
              <a:t>R</a:t>
            </a:r>
            <a:r>
              <a:rPr lang="ja-JP" altLang="en-US" b="1" dirty="0">
                <a:solidFill>
                  <a:schemeClr val="bg1"/>
                </a:solidFill>
                <a:latin typeface="+mn-ea"/>
              </a:rPr>
              <a:t>７</a:t>
            </a:r>
            <a:r>
              <a:rPr lang="en-US" altLang="ja-JP" b="1" dirty="0">
                <a:solidFill>
                  <a:schemeClr val="bg1"/>
                </a:solidFill>
                <a:latin typeface="+mn-ea"/>
              </a:rPr>
              <a:t>.12.31</a:t>
            </a:r>
            <a:r>
              <a:rPr lang="ja-JP" altLang="en-US" b="1" dirty="0">
                <a:solidFill>
                  <a:schemeClr val="bg1"/>
                </a:solidFill>
                <a:latin typeface="+mn-ea"/>
              </a:rPr>
              <a:t>　アメリカ合衆国にて勤務</a:t>
            </a:r>
            <a:endParaRPr kumimoji="1" lang="ja-JP" altLang="en-US" b="1" dirty="0">
              <a:solidFill>
                <a:schemeClr val="bg1"/>
              </a:solidFill>
              <a:latin typeface="+mn-ea"/>
            </a:endParaRPr>
          </a:p>
        </p:txBody>
      </p:sp>
      <p:sp>
        <p:nvSpPr>
          <p:cNvPr id="15" name="テキスト ボックス 14"/>
          <p:cNvSpPr txBox="1"/>
          <p:nvPr/>
        </p:nvSpPr>
        <p:spPr>
          <a:xfrm>
            <a:off x="9040869" y="3189303"/>
            <a:ext cx="816529" cy="369332"/>
          </a:xfrm>
          <a:prstGeom prst="rect">
            <a:avLst/>
          </a:prstGeom>
          <a:noFill/>
        </p:spPr>
        <p:txBody>
          <a:bodyPr wrap="square" rtlCol="0">
            <a:spAutoFit/>
          </a:bodyPr>
          <a:lstStyle/>
          <a:p>
            <a:r>
              <a:rPr kumimoji="1" lang="ja-JP" altLang="en-US" b="1" dirty="0">
                <a:solidFill>
                  <a:schemeClr val="bg1"/>
                </a:solidFill>
              </a:rPr>
              <a:t>青専</a:t>
            </a:r>
          </a:p>
        </p:txBody>
      </p:sp>
      <p:sp>
        <p:nvSpPr>
          <p:cNvPr id="5" name="円/楕円 5">
            <a:extLst>
              <a:ext uri="{FF2B5EF4-FFF2-40B4-BE49-F238E27FC236}">
                <a16:creationId xmlns:a16="http://schemas.microsoft.com/office/drawing/2014/main" id="{18E8D885-DC7A-0AF2-5761-65D2CE9C0265}"/>
              </a:ext>
            </a:extLst>
          </p:cNvPr>
          <p:cNvSpPr/>
          <p:nvPr/>
        </p:nvSpPr>
        <p:spPr>
          <a:xfrm>
            <a:off x="1522884" y="2797074"/>
            <a:ext cx="2412554" cy="4616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a:extLst>
              <a:ext uri="{FF2B5EF4-FFF2-40B4-BE49-F238E27FC236}">
                <a16:creationId xmlns:a16="http://schemas.microsoft.com/office/drawing/2014/main" id="{71DA7384-E4D9-A7CE-E03D-1FCD9834D9BC}"/>
              </a:ext>
            </a:extLst>
          </p:cNvPr>
          <p:cNvSpPr txBox="1"/>
          <p:nvPr/>
        </p:nvSpPr>
        <p:spPr>
          <a:xfrm>
            <a:off x="1336168" y="2850716"/>
            <a:ext cx="4038994" cy="369332"/>
          </a:xfrm>
          <a:prstGeom prst="rect">
            <a:avLst/>
          </a:prstGeom>
          <a:noFill/>
        </p:spPr>
        <p:txBody>
          <a:bodyPr wrap="square" rtlCol="0">
            <a:spAutoFit/>
          </a:bodyPr>
          <a:lstStyle/>
          <a:p>
            <a:r>
              <a:rPr kumimoji="1" lang="ja-JP" altLang="en-US" b="1" dirty="0">
                <a:solidFill>
                  <a:schemeClr val="bg1"/>
                </a:solidFill>
              </a:rPr>
              <a:t>「〇〇条約○○条該当」</a:t>
            </a:r>
          </a:p>
        </p:txBody>
      </p:sp>
      <p:sp>
        <p:nvSpPr>
          <p:cNvPr id="19" name="角丸四角形吹き出し 6">
            <a:extLst>
              <a:ext uri="{FF2B5EF4-FFF2-40B4-BE49-F238E27FC236}">
                <a16:creationId xmlns:a16="http://schemas.microsoft.com/office/drawing/2014/main" id="{E8430329-D970-1C26-5B0B-49F0CD4C91EE}"/>
              </a:ext>
            </a:extLst>
          </p:cNvPr>
          <p:cNvSpPr/>
          <p:nvPr/>
        </p:nvSpPr>
        <p:spPr>
          <a:xfrm>
            <a:off x="4942620" y="2285447"/>
            <a:ext cx="5913212" cy="789236"/>
          </a:xfrm>
          <a:prstGeom prst="wedgeRoundRectCallout">
            <a:avLst>
              <a:gd name="adj1" fmla="val -65309"/>
              <a:gd name="adj2" fmla="val 3665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租税条約に基づいて源泉所得税額の免除を受ける場合は記載してください。</a:t>
            </a:r>
            <a:endParaRPr lang="en-US" altLang="ja-JP" dirty="0"/>
          </a:p>
        </p:txBody>
      </p:sp>
    </p:spTree>
    <p:custDataLst>
      <p:tags r:id="rId1"/>
    </p:custDataLst>
    <p:extLst>
      <p:ext uri="{BB962C8B-B14F-4D97-AF65-F5344CB8AC3E}">
        <p14:creationId xmlns:p14="http://schemas.microsoft.com/office/powerpoint/2010/main" val="3843097181"/>
      </p:ext>
    </p:extLst>
  </p:cSld>
  <p:clrMapOvr>
    <a:masterClrMapping/>
  </p:clrMapOvr>
  <mc:AlternateContent xmlns:mc="http://schemas.openxmlformats.org/markup-compatibility/2006" xmlns:p14="http://schemas.microsoft.com/office/powerpoint/2010/main">
    <mc:Choice Requires="p14">
      <p:transition spd="slow" p14:dur="3500" advTm="36000"/>
    </mc:Choice>
    <mc:Fallback xmlns="">
      <p:transition spd="slow" advTm="3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1" nodeType="withEffect">
                                  <p:stCondLst>
                                    <p:cond delay="2000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1" nodeType="withEffect">
                                  <p:stCondLst>
                                    <p:cond delay="2000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200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200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1" nodeType="withEffect">
                                  <p:stCondLst>
                                    <p:cond delay="2000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1" nodeType="withEffect">
                                  <p:stCondLst>
                                    <p:cond delay="2000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5" grpId="0" animBg="1"/>
      <p:bldP spid="5" grpId="1"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F480714-9FBC-A034-65DF-29E7D3B0CCE5}"/>
              </a:ext>
            </a:extLst>
          </p:cNvPr>
          <p:cNvPicPr>
            <a:picLocks noChangeAspect="1"/>
          </p:cNvPicPr>
          <p:nvPr/>
        </p:nvPicPr>
        <p:blipFill>
          <a:blip r:embed="rId4"/>
          <a:stretch>
            <a:fillRect/>
          </a:stretch>
        </p:blipFill>
        <p:spPr>
          <a:xfrm>
            <a:off x="208389" y="1737826"/>
            <a:ext cx="10504522" cy="3781628"/>
          </a:xfrm>
          <a:prstGeom prst="rect">
            <a:avLst/>
          </a:prstGeom>
        </p:spPr>
      </p:pic>
      <p:sp>
        <p:nvSpPr>
          <p:cNvPr id="2" name="タイトル 1"/>
          <p:cNvSpPr>
            <a:spLocks noGrp="1"/>
          </p:cNvSpPr>
          <p:nvPr>
            <p:ph type="title"/>
          </p:nvPr>
        </p:nvSpPr>
        <p:spPr>
          <a:xfrm>
            <a:off x="208389" y="417026"/>
            <a:ext cx="7849761" cy="1320800"/>
          </a:xfrm>
        </p:spPr>
        <p:txBody>
          <a:bodyPr>
            <a:normAutofit/>
          </a:bodyPr>
          <a:lstStyle/>
          <a:p>
            <a:r>
              <a:rPr kumimoji="1" lang="ja-JP" altLang="en-US" sz="3200" dirty="0"/>
              <a:t>（３）個人別明細書⑨</a:t>
            </a:r>
            <a:br>
              <a:rPr kumimoji="1" lang="en-US" altLang="ja-JP" sz="3200" dirty="0"/>
            </a:br>
            <a:r>
              <a:rPr kumimoji="1" lang="ja-JP" altLang="en-US" dirty="0"/>
              <a:t>　　  </a:t>
            </a:r>
            <a:r>
              <a:rPr kumimoji="1" lang="ja-JP" altLang="en-US" sz="2800" dirty="0"/>
              <a:t>控除対象扶養親族が</a:t>
            </a:r>
            <a:r>
              <a:rPr lang="ja-JP" altLang="en-US" sz="2800" dirty="0"/>
              <a:t>非居住者の場合</a:t>
            </a:r>
            <a:endParaRPr kumimoji="1" lang="ja-JP" altLang="en-US" dirty="0"/>
          </a:p>
        </p:txBody>
      </p:sp>
      <p:sp>
        <p:nvSpPr>
          <p:cNvPr id="3" name="スライド番号プレースホルダー 2"/>
          <p:cNvSpPr>
            <a:spLocks noGrp="1"/>
          </p:cNvSpPr>
          <p:nvPr>
            <p:ph type="sldNum" sz="quarter" idx="12"/>
          </p:nvPr>
        </p:nvSpPr>
        <p:spPr>
          <a:xfrm>
            <a:off x="11366288" y="6303962"/>
            <a:ext cx="683339" cy="365125"/>
          </a:xfrm>
        </p:spPr>
        <p:txBody>
          <a:bodyPr>
            <a:normAutofit fontScale="77500" lnSpcReduction="20000"/>
          </a:bodyPr>
          <a:lstStyle/>
          <a:p>
            <a:r>
              <a:rPr kumimoji="1" lang="en-US" altLang="ja-JP" sz="2800" dirty="0">
                <a:solidFill>
                  <a:schemeClr val="bg1"/>
                </a:solidFill>
              </a:rPr>
              <a:t>14</a:t>
            </a:r>
            <a:endParaRPr kumimoji="1" lang="ja-JP" altLang="en-US" sz="2800" dirty="0">
              <a:solidFill>
                <a:schemeClr val="bg1"/>
              </a:solidFill>
            </a:endParaRPr>
          </a:p>
        </p:txBody>
      </p:sp>
      <p:sp>
        <p:nvSpPr>
          <p:cNvPr id="7" name="角丸四角形吹き出し 6"/>
          <p:cNvSpPr/>
          <p:nvPr/>
        </p:nvSpPr>
        <p:spPr>
          <a:xfrm>
            <a:off x="304800" y="3219451"/>
            <a:ext cx="6381750" cy="3267074"/>
          </a:xfrm>
          <a:prstGeom prst="wedgeRoundRectCallout">
            <a:avLst>
              <a:gd name="adj1" fmla="val 13255"/>
              <a:gd name="adj2" fmla="val -7624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Trebuchet MS"/>
                <a:ea typeface="メイリオ" panose="020B0604030504040204" pitchFamily="50" charset="-128"/>
              </a:rPr>
              <a:t>次表の分類に応じて区分を記載してください。</a:t>
            </a:r>
            <a:endParaRPr lang="en-US" altLang="ja-JP" sz="16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Trebuchet MS"/>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Trebuchet MS"/>
              <a:ea typeface="メイリオ" panose="020B060403050404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3384941122"/>
              </p:ext>
            </p:extLst>
          </p:nvPr>
        </p:nvGraphicFramePr>
        <p:xfrm>
          <a:off x="561390" y="3915141"/>
          <a:ext cx="5892910" cy="2197089"/>
        </p:xfrm>
        <a:graphic>
          <a:graphicData uri="http://schemas.openxmlformats.org/drawingml/2006/table">
            <a:tbl>
              <a:tblPr firstRow="1" bandRow="1">
                <a:tableStyleId>{69012ECD-51FC-41F1-AA8D-1B2483CD663E}</a:tableStyleId>
              </a:tblPr>
              <a:tblGrid>
                <a:gridCol w="4798066">
                  <a:extLst>
                    <a:ext uri="{9D8B030D-6E8A-4147-A177-3AD203B41FA5}">
                      <a16:colId xmlns:a16="http://schemas.microsoft.com/office/drawing/2014/main" val="376551180"/>
                    </a:ext>
                  </a:extLst>
                </a:gridCol>
                <a:gridCol w="1094844">
                  <a:extLst>
                    <a:ext uri="{9D8B030D-6E8A-4147-A177-3AD203B41FA5}">
                      <a16:colId xmlns:a16="http://schemas.microsoft.com/office/drawing/2014/main" val="2253102044"/>
                    </a:ext>
                  </a:extLst>
                </a:gridCol>
              </a:tblGrid>
              <a:tr h="399684">
                <a:tc>
                  <a:txBody>
                    <a:bodyPr/>
                    <a:lstStyle/>
                    <a:p>
                      <a:pPr algn="ctr"/>
                      <a:r>
                        <a:rPr kumimoji="1" lang="ja-JP" altLang="en-US" sz="1600" dirty="0">
                          <a:solidFill>
                            <a:schemeClr val="tx1"/>
                          </a:solidFill>
                        </a:rPr>
                        <a:t>控除対象扶養親族の分類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tx1"/>
                          </a:solidFill>
                        </a:rPr>
                        <a:t>記載方法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686803"/>
                  </a:ext>
                </a:extLst>
              </a:tr>
              <a:tr h="359481">
                <a:tc>
                  <a:txBody>
                    <a:bodyPr/>
                    <a:lstStyle/>
                    <a:p>
                      <a:r>
                        <a:rPr kumimoji="1" lang="ja-JP" altLang="en-US" sz="1600" dirty="0">
                          <a:solidFill>
                            <a:schemeClr val="bg1"/>
                          </a:solidFill>
                        </a:rPr>
                        <a:t>居住者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bg1"/>
                          </a:solidFill>
                        </a:rPr>
                        <a:t>00</a:t>
                      </a:r>
                      <a:r>
                        <a:rPr kumimoji="1" lang="en-US" altLang="ja-JP" sz="1400" dirty="0">
                          <a:solidFill>
                            <a:schemeClr val="bg1"/>
                          </a:solidFill>
                        </a:rPr>
                        <a:t>※1</a:t>
                      </a:r>
                      <a:endParaRPr kumimoji="1" lang="ja-JP" alt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78164"/>
                  </a:ext>
                </a:extLst>
              </a:tr>
              <a:tr h="359481">
                <a:tc>
                  <a:txBody>
                    <a:bodyPr/>
                    <a:lstStyle/>
                    <a:p>
                      <a:r>
                        <a:rPr kumimoji="1" lang="ja-JP" altLang="en-US" sz="1600" dirty="0">
                          <a:solidFill>
                            <a:schemeClr val="bg1"/>
                          </a:solidFill>
                        </a:rPr>
                        <a:t>非居住者</a:t>
                      </a:r>
                      <a:r>
                        <a:rPr kumimoji="1" lang="en-US" altLang="ja-JP" sz="1600" dirty="0">
                          <a:solidFill>
                            <a:schemeClr val="bg1"/>
                          </a:solidFill>
                        </a:rPr>
                        <a:t>(30</a:t>
                      </a:r>
                      <a:r>
                        <a:rPr kumimoji="1" lang="ja-JP" altLang="en-US" sz="1600" dirty="0">
                          <a:solidFill>
                            <a:schemeClr val="bg1"/>
                          </a:solidFill>
                        </a:rPr>
                        <a:t>歳未満又は</a:t>
                      </a:r>
                      <a:r>
                        <a:rPr kumimoji="1" lang="en-US" altLang="ja-JP" sz="1600" dirty="0">
                          <a:solidFill>
                            <a:schemeClr val="bg1"/>
                          </a:solidFill>
                        </a:rPr>
                        <a:t>70</a:t>
                      </a:r>
                      <a:r>
                        <a:rPr kumimoji="1" lang="ja-JP" altLang="en-US" sz="1600" dirty="0">
                          <a:solidFill>
                            <a:schemeClr val="bg1"/>
                          </a:solidFill>
                        </a:rPr>
                        <a:t>歳以上</a:t>
                      </a:r>
                      <a:r>
                        <a:rPr kumimoji="1" lang="en-US" altLang="ja-JP" sz="1600" dirty="0">
                          <a:solidFill>
                            <a:schemeClr val="bg1"/>
                          </a:solidFill>
                        </a:rPr>
                        <a:t>)</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bg1"/>
                          </a:solidFill>
                        </a:rPr>
                        <a:t>01</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452021"/>
                  </a:ext>
                </a:extLst>
              </a:tr>
              <a:tr h="359481">
                <a:tc>
                  <a:txBody>
                    <a:bodyPr/>
                    <a:lstStyle/>
                    <a:p>
                      <a:r>
                        <a:rPr kumimoji="1" lang="ja-JP" altLang="en-US" sz="1600" dirty="0">
                          <a:solidFill>
                            <a:schemeClr val="bg1"/>
                          </a:solidFill>
                        </a:rPr>
                        <a:t>非居住者</a:t>
                      </a:r>
                      <a:r>
                        <a:rPr kumimoji="1" lang="en-US" altLang="ja-JP" sz="1600" dirty="0">
                          <a:solidFill>
                            <a:schemeClr val="bg1"/>
                          </a:solidFill>
                        </a:rPr>
                        <a:t>(30</a:t>
                      </a:r>
                      <a:r>
                        <a:rPr kumimoji="1" lang="ja-JP" altLang="en-US" sz="1600" dirty="0">
                          <a:solidFill>
                            <a:schemeClr val="bg1"/>
                          </a:solidFill>
                        </a:rPr>
                        <a:t>歳以上</a:t>
                      </a:r>
                      <a:r>
                        <a:rPr kumimoji="1" lang="en-US" altLang="ja-JP" sz="1600" dirty="0">
                          <a:solidFill>
                            <a:schemeClr val="bg1"/>
                          </a:solidFill>
                        </a:rPr>
                        <a:t>70</a:t>
                      </a:r>
                      <a:r>
                        <a:rPr kumimoji="1" lang="ja-JP" altLang="en-US" sz="1600" dirty="0">
                          <a:solidFill>
                            <a:schemeClr val="bg1"/>
                          </a:solidFill>
                        </a:rPr>
                        <a:t>歳未満、留学生</a:t>
                      </a:r>
                      <a:r>
                        <a:rPr kumimoji="1" lang="en-US" altLang="ja-JP" sz="1400" dirty="0">
                          <a:solidFill>
                            <a:schemeClr val="bg1"/>
                          </a:solidFill>
                        </a:rPr>
                        <a:t>※2</a:t>
                      </a:r>
                      <a:r>
                        <a:rPr kumimoji="1" lang="en-US" altLang="ja-JP" sz="1600" dirty="0">
                          <a:solidFill>
                            <a:schemeClr val="bg1"/>
                          </a:solidFill>
                        </a:rPr>
                        <a:t>)</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bg1"/>
                          </a:solidFill>
                        </a:rPr>
                        <a:t>02</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31407"/>
                  </a:ext>
                </a:extLst>
              </a:tr>
              <a:tr h="359481">
                <a:tc>
                  <a:txBody>
                    <a:bodyPr/>
                    <a:lstStyle/>
                    <a:p>
                      <a:r>
                        <a:rPr kumimoji="1" lang="ja-JP" altLang="en-US" sz="1600" dirty="0">
                          <a:solidFill>
                            <a:schemeClr val="bg1"/>
                          </a:solidFill>
                        </a:rPr>
                        <a:t>非居住者</a:t>
                      </a:r>
                      <a:r>
                        <a:rPr kumimoji="1" lang="en-US" altLang="ja-JP" sz="1600" dirty="0">
                          <a:solidFill>
                            <a:schemeClr val="bg1"/>
                          </a:solidFill>
                        </a:rPr>
                        <a:t>(30</a:t>
                      </a:r>
                      <a:r>
                        <a:rPr kumimoji="1" lang="ja-JP" altLang="en-US" sz="1600" dirty="0">
                          <a:solidFill>
                            <a:schemeClr val="bg1"/>
                          </a:solidFill>
                        </a:rPr>
                        <a:t>歳以上</a:t>
                      </a:r>
                      <a:r>
                        <a:rPr kumimoji="1" lang="en-US" altLang="ja-JP" sz="1600" dirty="0">
                          <a:solidFill>
                            <a:schemeClr val="bg1"/>
                          </a:solidFill>
                        </a:rPr>
                        <a:t>70</a:t>
                      </a:r>
                      <a:r>
                        <a:rPr kumimoji="1" lang="ja-JP" altLang="en-US" sz="1600" dirty="0">
                          <a:solidFill>
                            <a:schemeClr val="bg1"/>
                          </a:solidFill>
                        </a:rPr>
                        <a:t>歳未満、障害者</a:t>
                      </a:r>
                      <a:r>
                        <a:rPr kumimoji="1" lang="en-US" altLang="ja-JP" sz="1600" dirty="0">
                          <a:solidFill>
                            <a:schemeClr val="bg1"/>
                          </a:solidFill>
                        </a:rPr>
                        <a:t>)</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bg1"/>
                          </a:solidFill>
                        </a:rPr>
                        <a:t>03</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965479"/>
                  </a:ext>
                </a:extLst>
              </a:tr>
              <a:tr h="359481">
                <a:tc>
                  <a:txBody>
                    <a:bodyPr/>
                    <a:lstStyle/>
                    <a:p>
                      <a:r>
                        <a:rPr kumimoji="1" lang="ja-JP" altLang="en-US" sz="1600" dirty="0">
                          <a:solidFill>
                            <a:schemeClr val="bg1"/>
                          </a:solidFill>
                        </a:rPr>
                        <a:t>非居住者</a:t>
                      </a:r>
                      <a:r>
                        <a:rPr kumimoji="1" lang="en-US" altLang="ja-JP" sz="1600" dirty="0">
                          <a:solidFill>
                            <a:schemeClr val="bg1"/>
                          </a:solidFill>
                        </a:rPr>
                        <a:t>(30</a:t>
                      </a:r>
                      <a:r>
                        <a:rPr kumimoji="1" lang="ja-JP" altLang="en-US" sz="1600" dirty="0">
                          <a:solidFill>
                            <a:schemeClr val="bg1"/>
                          </a:solidFill>
                        </a:rPr>
                        <a:t>歳以上</a:t>
                      </a:r>
                      <a:r>
                        <a:rPr kumimoji="1" lang="en-US" altLang="ja-JP" sz="1600" dirty="0">
                          <a:solidFill>
                            <a:schemeClr val="bg1"/>
                          </a:solidFill>
                        </a:rPr>
                        <a:t>70</a:t>
                      </a:r>
                      <a:r>
                        <a:rPr kumimoji="1" lang="ja-JP" altLang="en-US" sz="1600" dirty="0">
                          <a:solidFill>
                            <a:schemeClr val="bg1"/>
                          </a:solidFill>
                        </a:rPr>
                        <a:t>歳未満、</a:t>
                      </a:r>
                      <a:r>
                        <a:rPr kumimoji="1" lang="en-US" altLang="ja-JP" sz="1600" dirty="0">
                          <a:solidFill>
                            <a:schemeClr val="bg1"/>
                          </a:solidFill>
                        </a:rPr>
                        <a:t>38</a:t>
                      </a:r>
                      <a:r>
                        <a:rPr kumimoji="1" lang="ja-JP" altLang="en-US" sz="1600" dirty="0">
                          <a:solidFill>
                            <a:schemeClr val="bg1"/>
                          </a:solidFill>
                        </a:rPr>
                        <a:t>万円以上送金</a:t>
                      </a:r>
                      <a:r>
                        <a:rPr kumimoji="1" lang="en-US" altLang="ja-JP" sz="1400" dirty="0">
                          <a:solidFill>
                            <a:schemeClr val="bg1"/>
                          </a:solidFill>
                        </a:rPr>
                        <a:t>※3</a:t>
                      </a:r>
                      <a:r>
                        <a:rPr kumimoji="1" lang="en-US" altLang="ja-JP" sz="1600" dirty="0">
                          <a:solidFill>
                            <a:schemeClr val="bg1"/>
                          </a:solidFill>
                        </a:rPr>
                        <a:t>)</a:t>
                      </a:r>
                      <a:endParaRPr kumimoji="1" lang="ja-JP" alt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solidFill>
                            <a:schemeClr val="bg1"/>
                          </a:solidFill>
                        </a:rPr>
                        <a:t>04</a:t>
                      </a:r>
                      <a:endParaRPr kumimoji="1" lang="ja-JP" altLang="en-US"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680960"/>
                  </a:ext>
                </a:extLst>
              </a:tr>
            </a:tbl>
          </a:graphicData>
        </a:graphic>
      </p:graphicFrame>
      <p:sp>
        <p:nvSpPr>
          <p:cNvPr id="16" name="テキスト ボックス 15"/>
          <p:cNvSpPr txBox="1"/>
          <p:nvPr/>
        </p:nvSpPr>
        <p:spPr>
          <a:xfrm>
            <a:off x="6908658" y="2634355"/>
            <a:ext cx="4940539" cy="3477875"/>
          </a:xfrm>
          <a:prstGeom prst="rect">
            <a:avLst/>
          </a:prstGeom>
          <a:solidFill>
            <a:schemeClr val="tx2">
              <a:lumMod val="20000"/>
              <a:lumOff val="80000"/>
            </a:schemeClr>
          </a:solidFill>
          <a:ln w="38100">
            <a:solidFill>
              <a:schemeClr val="accent1"/>
            </a:solidFill>
          </a:ln>
        </p:spPr>
        <p:txBody>
          <a:bodyPr wrap="square" rtlCol="0">
            <a:spAutoFit/>
          </a:bodyPr>
          <a:lstStyle/>
          <a:p>
            <a:endParaRPr kumimoji="1" lang="en-US" altLang="ja-JP" sz="1000" dirty="0"/>
          </a:p>
          <a:p>
            <a:r>
              <a:rPr kumimoji="1" lang="en-US" altLang="ja-JP" sz="1600" dirty="0">
                <a:solidFill>
                  <a:srgbClr val="0070C0"/>
                </a:solidFill>
              </a:rPr>
              <a:t>※1</a:t>
            </a:r>
            <a:r>
              <a:rPr lang="ja-JP" altLang="en-US" sz="1600" dirty="0">
                <a:solidFill>
                  <a:srgbClr val="0070C0"/>
                </a:solidFill>
              </a:rPr>
              <a:t> </a:t>
            </a:r>
            <a:r>
              <a:rPr kumimoji="1" lang="ja-JP" altLang="en-US" sz="1600" dirty="0">
                <a:solidFill>
                  <a:srgbClr val="0070C0"/>
                </a:solidFill>
              </a:rPr>
              <a:t>給与支払報告書を紙面で提出する場合は、</a:t>
            </a:r>
            <a:endParaRPr kumimoji="1" lang="en-US" altLang="ja-JP" sz="1600" dirty="0">
              <a:solidFill>
                <a:srgbClr val="0070C0"/>
              </a:solidFill>
            </a:endParaRPr>
          </a:p>
          <a:p>
            <a:r>
              <a:rPr lang="ja-JP" altLang="en-US" sz="1600" dirty="0">
                <a:solidFill>
                  <a:srgbClr val="0070C0"/>
                </a:solidFill>
              </a:rPr>
              <a:t>      </a:t>
            </a:r>
            <a:r>
              <a:rPr kumimoji="1" lang="ja-JP" altLang="en-US" sz="1600" dirty="0">
                <a:solidFill>
                  <a:srgbClr val="0070C0"/>
                </a:solidFill>
              </a:rPr>
              <a:t>空欄としてください。</a:t>
            </a:r>
            <a:endParaRPr kumimoji="1" lang="en-US" altLang="ja-JP" sz="1600" dirty="0">
              <a:solidFill>
                <a:srgbClr val="0070C0"/>
              </a:solidFill>
            </a:endParaRPr>
          </a:p>
          <a:p>
            <a:endParaRPr kumimoji="1" lang="en-US" altLang="ja-JP" sz="1000" dirty="0">
              <a:solidFill>
                <a:srgbClr val="0070C0"/>
              </a:solidFill>
            </a:endParaRPr>
          </a:p>
          <a:p>
            <a:r>
              <a:rPr lang="en-US" altLang="ja-JP" sz="1600" dirty="0">
                <a:solidFill>
                  <a:srgbClr val="0070C0"/>
                </a:solidFill>
              </a:rPr>
              <a:t>※2</a:t>
            </a:r>
            <a:r>
              <a:rPr lang="ja-JP" altLang="en-US" sz="1600" dirty="0">
                <a:solidFill>
                  <a:srgbClr val="0070C0"/>
                </a:solidFill>
              </a:rPr>
              <a:t> 「留学生」とは、留学により国内に住所及び</a:t>
            </a:r>
            <a:endParaRPr lang="en-US" altLang="ja-JP" sz="1600" dirty="0">
              <a:solidFill>
                <a:srgbClr val="0070C0"/>
              </a:solidFill>
            </a:endParaRPr>
          </a:p>
          <a:p>
            <a:r>
              <a:rPr lang="en-US" altLang="ja-JP" sz="1600" dirty="0">
                <a:solidFill>
                  <a:srgbClr val="0070C0"/>
                </a:solidFill>
              </a:rPr>
              <a:t>      </a:t>
            </a:r>
            <a:r>
              <a:rPr lang="ja-JP" altLang="en-US" sz="1600" dirty="0">
                <a:solidFill>
                  <a:srgbClr val="0070C0"/>
                </a:solidFill>
              </a:rPr>
              <a:t>居所を有しなくなった方をいいます。</a:t>
            </a:r>
            <a:endParaRPr lang="en-US" altLang="ja-JP" sz="1600" dirty="0">
              <a:solidFill>
                <a:srgbClr val="0070C0"/>
              </a:solidFill>
            </a:endParaRPr>
          </a:p>
          <a:p>
            <a:endParaRPr lang="en-US" altLang="ja-JP" sz="1000" dirty="0">
              <a:solidFill>
                <a:srgbClr val="0070C0"/>
              </a:solidFill>
            </a:endParaRPr>
          </a:p>
          <a:p>
            <a:r>
              <a:rPr kumimoji="1" lang="en-US" altLang="ja-JP" sz="1600" dirty="0">
                <a:solidFill>
                  <a:srgbClr val="0070C0"/>
                </a:solidFill>
              </a:rPr>
              <a:t>※3 </a:t>
            </a:r>
            <a:r>
              <a:rPr kumimoji="1" lang="ja-JP" altLang="en-US" sz="1600" dirty="0">
                <a:solidFill>
                  <a:srgbClr val="0070C0"/>
                </a:solidFill>
              </a:rPr>
              <a:t>「</a:t>
            </a:r>
            <a:r>
              <a:rPr kumimoji="1" lang="en-US" altLang="ja-JP" sz="1600" dirty="0">
                <a:solidFill>
                  <a:srgbClr val="0070C0"/>
                </a:solidFill>
              </a:rPr>
              <a:t>38</a:t>
            </a:r>
            <a:r>
              <a:rPr kumimoji="1" lang="ja-JP" altLang="en-US" sz="1600" dirty="0">
                <a:solidFill>
                  <a:srgbClr val="0070C0"/>
                </a:solidFill>
              </a:rPr>
              <a:t>万円以上</a:t>
            </a:r>
            <a:r>
              <a:rPr lang="ja-JP" altLang="en-US" sz="1600" dirty="0">
                <a:solidFill>
                  <a:srgbClr val="0070C0"/>
                </a:solidFill>
              </a:rPr>
              <a:t>送金」とは、扶養控除の適用を</a:t>
            </a:r>
            <a:endParaRPr lang="en-US" altLang="ja-JP" sz="1600" dirty="0">
              <a:solidFill>
                <a:srgbClr val="0070C0"/>
              </a:solidFill>
            </a:endParaRPr>
          </a:p>
          <a:p>
            <a:r>
              <a:rPr lang="en-US" altLang="ja-JP" sz="1600" dirty="0">
                <a:solidFill>
                  <a:srgbClr val="0070C0"/>
                </a:solidFill>
              </a:rPr>
              <a:t>      </a:t>
            </a:r>
            <a:r>
              <a:rPr lang="ja-JP" altLang="en-US" sz="1600" dirty="0">
                <a:solidFill>
                  <a:srgbClr val="0070C0"/>
                </a:solidFill>
              </a:rPr>
              <a:t>受けようとする居住者からその年において</a:t>
            </a:r>
            <a:endParaRPr lang="en-US" altLang="ja-JP" sz="1600" dirty="0">
              <a:solidFill>
                <a:srgbClr val="0070C0"/>
              </a:solidFill>
            </a:endParaRPr>
          </a:p>
          <a:p>
            <a:r>
              <a:rPr lang="en-US" altLang="ja-JP" sz="1600" dirty="0">
                <a:solidFill>
                  <a:srgbClr val="0070C0"/>
                </a:solidFill>
              </a:rPr>
              <a:t>      </a:t>
            </a:r>
            <a:r>
              <a:rPr lang="ja-JP" altLang="en-US" sz="1600" dirty="0">
                <a:solidFill>
                  <a:srgbClr val="0070C0"/>
                </a:solidFill>
              </a:rPr>
              <a:t>生活費又は教育費に充てるための支払を</a:t>
            </a:r>
            <a:r>
              <a:rPr lang="en-US" altLang="ja-JP" sz="1600" dirty="0">
                <a:solidFill>
                  <a:srgbClr val="0070C0"/>
                </a:solidFill>
              </a:rPr>
              <a:t>38</a:t>
            </a:r>
            <a:r>
              <a:rPr lang="ja-JP" altLang="en-US" sz="1600" dirty="0">
                <a:solidFill>
                  <a:srgbClr val="0070C0"/>
                </a:solidFill>
              </a:rPr>
              <a:t>万円</a:t>
            </a:r>
            <a:endParaRPr lang="en-US" altLang="ja-JP" sz="1600" dirty="0">
              <a:solidFill>
                <a:srgbClr val="0070C0"/>
              </a:solidFill>
            </a:endParaRPr>
          </a:p>
          <a:p>
            <a:r>
              <a:rPr lang="en-US" altLang="ja-JP" sz="1600" dirty="0">
                <a:solidFill>
                  <a:srgbClr val="0070C0"/>
                </a:solidFill>
              </a:rPr>
              <a:t>      </a:t>
            </a:r>
            <a:r>
              <a:rPr lang="ja-JP" altLang="en-US" sz="1600" dirty="0">
                <a:solidFill>
                  <a:srgbClr val="0070C0"/>
                </a:solidFill>
              </a:rPr>
              <a:t>以上受けている方をいいます。</a:t>
            </a:r>
            <a:endParaRPr lang="en-US" altLang="ja-JP" sz="1600" dirty="0">
              <a:solidFill>
                <a:srgbClr val="0070C0"/>
              </a:solidFill>
            </a:endParaRPr>
          </a:p>
          <a:p>
            <a:endParaRPr lang="en-US" altLang="ja-JP" sz="1000" dirty="0">
              <a:solidFill>
                <a:srgbClr val="0070C0"/>
              </a:solidFill>
            </a:endParaRPr>
          </a:p>
          <a:p>
            <a:r>
              <a:rPr kumimoji="1" lang="en-US" altLang="ja-JP" sz="1600" dirty="0">
                <a:solidFill>
                  <a:srgbClr val="0070C0"/>
                </a:solidFill>
              </a:rPr>
              <a:t>※4</a:t>
            </a:r>
            <a:r>
              <a:rPr lang="ja-JP" altLang="en-US" sz="1600" dirty="0">
                <a:solidFill>
                  <a:srgbClr val="0070C0"/>
                </a:solidFill>
              </a:rPr>
              <a:t> </a:t>
            </a:r>
            <a:r>
              <a:rPr kumimoji="1" lang="en-US" altLang="ja-JP" sz="1600" dirty="0">
                <a:solidFill>
                  <a:srgbClr val="0070C0"/>
                </a:solidFill>
              </a:rPr>
              <a:t>30</a:t>
            </a:r>
            <a:r>
              <a:rPr kumimoji="1" lang="ja-JP" altLang="en-US" sz="1600" dirty="0">
                <a:solidFill>
                  <a:srgbClr val="0070C0"/>
                </a:solidFill>
              </a:rPr>
              <a:t>歳以上</a:t>
            </a:r>
            <a:r>
              <a:rPr kumimoji="1" lang="en-US" altLang="ja-JP" sz="1600" dirty="0">
                <a:solidFill>
                  <a:srgbClr val="0070C0"/>
                </a:solidFill>
              </a:rPr>
              <a:t>70</a:t>
            </a:r>
            <a:r>
              <a:rPr kumimoji="1" lang="ja-JP" altLang="en-US" sz="1600" dirty="0">
                <a:solidFill>
                  <a:srgbClr val="0070C0"/>
                </a:solidFill>
              </a:rPr>
              <a:t>歳未満の非居住者が</a:t>
            </a:r>
            <a:r>
              <a:rPr kumimoji="1" lang="en-US" altLang="ja-JP" sz="1600" dirty="0">
                <a:solidFill>
                  <a:srgbClr val="0070C0"/>
                </a:solidFill>
              </a:rPr>
              <a:t>02</a:t>
            </a:r>
            <a:r>
              <a:rPr kumimoji="1" lang="ja-JP" altLang="en-US" sz="1600" dirty="0">
                <a:solidFill>
                  <a:srgbClr val="0070C0"/>
                </a:solidFill>
              </a:rPr>
              <a:t>～</a:t>
            </a:r>
            <a:r>
              <a:rPr kumimoji="1" lang="en-US" altLang="ja-JP" sz="1600" dirty="0">
                <a:solidFill>
                  <a:srgbClr val="0070C0"/>
                </a:solidFill>
              </a:rPr>
              <a:t>04</a:t>
            </a:r>
            <a:r>
              <a:rPr lang="ja-JP" altLang="en-US" sz="1600" dirty="0">
                <a:solidFill>
                  <a:srgbClr val="0070C0"/>
                </a:solidFill>
              </a:rPr>
              <a:t>の複数</a:t>
            </a:r>
            <a:endParaRPr lang="en-US" altLang="ja-JP" sz="1600" dirty="0">
              <a:solidFill>
                <a:srgbClr val="0070C0"/>
              </a:solidFill>
            </a:endParaRPr>
          </a:p>
          <a:p>
            <a:r>
              <a:rPr lang="en-US" altLang="ja-JP" sz="1600" dirty="0">
                <a:solidFill>
                  <a:srgbClr val="0070C0"/>
                </a:solidFill>
              </a:rPr>
              <a:t>      </a:t>
            </a:r>
            <a:r>
              <a:rPr lang="ja-JP" altLang="en-US" sz="1600" dirty="0">
                <a:solidFill>
                  <a:srgbClr val="0070C0"/>
                </a:solidFill>
              </a:rPr>
              <a:t>に該当する場合は、いずれかひとつを記載して</a:t>
            </a:r>
            <a:endParaRPr lang="en-US" altLang="ja-JP" sz="1600" dirty="0">
              <a:solidFill>
                <a:srgbClr val="0070C0"/>
              </a:solidFill>
            </a:endParaRPr>
          </a:p>
          <a:p>
            <a:r>
              <a:rPr lang="en-US" altLang="ja-JP" sz="1600" dirty="0">
                <a:solidFill>
                  <a:srgbClr val="0070C0"/>
                </a:solidFill>
              </a:rPr>
              <a:t>      </a:t>
            </a:r>
            <a:r>
              <a:rPr lang="ja-JP" altLang="en-US" sz="1600" dirty="0">
                <a:solidFill>
                  <a:srgbClr val="0070C0"/>
                </a:solidFill>
              </a:rPr>
              <a:t>ください。</a:t>
            </a:r>
            <a:endParaRPr kumimoji="1" lang="ja-JP" altLang="en-US" sz="1600" dirty="0">
              <a:solidFill>
                <a:srgbClr val="0070C0"/>
              </a:solidFill>
            </a:endParaRPr>
          </a:p>
        </p:txBody>
      </p:sp>
      <p:sp>
        <p:nvSpPr>
          <p:cNvPr id="8" name="テキスト ボックス 7"/>
          <p:cNvSpPr txBox="1"/>
          <p:nvPr/>
        </p:nvSpPr>
        <p:spPr>
          <a:xfrm>
            <a:off x="2080781" y="2077892"/>
            <a:ext cx="1408029" cy="369332"/>
          </a:xfrm>
          <a:prstGeom prst="rect">
            <a:avLst/>
          </a:prstGeom>
          <a:noFill/>
        </p:spPr>
        <p:txBody>
          <a:bodyPr wrap="square" rtlCol="0">
            <a:spAutoFit/>
          </a:bodyPr>
          <a:lstStyle/>
          <a:p>
            <a:r>
              <a:rPr lang="ja-JP" altLang="en-US" b="1" dirty="0">
                <a:solidFill>
                  <a:schemeClr val="bg1"/>
                </a:solidFill>
                <a:latin typeface="+mn-ea"/>
              </a:rPr>
              <a:t>台東 一郎</a:t>
            </a:r>
            <a:endParaRPr kumimoji="1" lang="ja-JP" altLang="en-US" b="1" dirty="0">
              <a:solidFill>
                <a:schemeClr val="bg1"/>
              </a:solidFill>
              <a:latin typeface="+mn-ea"/>
            </a:endParaRPr>
          </a:p>
        </p:txBody>
      </p:sp>
      <p:sp>
        <p:nvSpPr>
          <p:cNvPr id="11" name="テキスト ボックス 10"/>
          <p:cNvSpPr txBox="1"/>
          <p:nvPr/>
        </p:nvSpPr>
        <p:spPr>
          <a:xfrm>
            <a:off x="1767793" y="2424875"/>
            <a:ext cx="2823257" cy="338554"/>
          </a:xfrm>
          <a:prstGeom prst="rect">
            <a:avLst/>
          </a:prstGeom>
          <a:noFill/>
        </p:spPr>
        <p:txBody>
          <a:bodyPr wrap="square" rtlCol="0">
            <a:spAutoFit/>
          </a:bodyPr>
          <a:lstStyle/>
          <a:p>
            <a:r>
              <a:rPr kumimoji="1" lang="en-US" altLang="ja-JP" sz="1600" b="1" dirty="0">
                <a:solidFill>
                  <a:schemeClr val="bg1"/>
                </a:solidFill>
                <a:latin typeface="+mn-ea"/>
              </a:rPr>
              <a:t>0</a:t>
            </a:r>
            <a:r>
              <a:rPr lang="ja-JP" altLang="en-US" sz="1600" b="1" dirty="0">
                <a:solidFill>
                  <a:schemeClr val="bg1"/>
                </a:solidFill>
                <a:latin typeface="+mn-ea"/>
              </a:rPr>
              <a:t> </a:t>
            </a:r>
            <a:r>
              <a:rPr kumimoji="1" lang="en-US" altLang="ja-JP" sz="1600" b="1" dirty="0">
                <a:solidFill>
                  <a:schemeClr val="bg1"/>
                </a:solidFill>
                <a:latin typeface="+mn-ea"/>
              </a:rPr>
              <a:t>9 8 7 6 5 4 3 2 1 0 9</a:t>
            </a:r>
            <a:endParaRPr kumimoji="1" lang="ja-JP" altLang="en-US" sz="1600" b="1" dirty="0">
              <a:solidFill>
                <a:schemeClr val="bg1"/>
              </a:solidFill>
              <a:latin typeface="+mn-ea"/>
            </a:endParaRPr>
          </a:p>
        </p:txBody>
      </p:sp>
      <p:sp>
        <p:nvSpPr>
          <p:cNvPr id="9" name="テキスト ボックス 8"/>
          <p:cNvSpPr txBox="1"/>
          <p:nvPr/>
        </p:nvSpPr>
        <p:spPr>
          <a:xfrm>
            <a:off x="1767793" y="1835799"/>
            <a:ext cx="2034006" cy="307777"/>
          </a:xfrm>
          <a:prstGeom prst="rect">
            <a:avLst/>
          </a:prstGeom>
          <a:noFill/>
        </p:spPr>
        <p:txBody>
          <a:bodyPr wrap="square" rtlCol="0">
            <a:spAutoFit/>
          </a:bodyPr>
          <a:lstStyle/>
          <a:p>
            <a:r>
              <a:rPr lang="ja-JP" altLang="en-US" sz="1400" b="1" dirty="0">
                <a:solidFill>
                  <a:schemeClr val="bg1"/>
                </a:solidFill>
                <a:latin typeface="+mn-ea"/>
              </a:rPr>
              <a:t>タイトウ　イチロウ</a:t>
            </a:r>
            <a:endParaRPr kumimoji="1" lang="ja-JP" altLang="en-US" sz="1400" b="1" dirty="0">
              <a:solidFill>
                <a:schemeClr val="bg1"/>
              </a:solidFill>
              <a:latin typeface="+mn-ea"/>
            </a:endParaRPr>
          </a:p>
        </p:txBody>
      </p:sp>
      <p:sp>
        <p:nvSpPr>
          <p:cNvPr id="10" name="テキスト ボックス 9"/>
          <p:cNvSpPr txBox="1"/>
          <p:nvPr/>
        </p:nvSpPr>
        <p:spPr>
          <a:xfrm>
            <a:off x="4313417" y="1936561"/>
            <a:ext cx="555265" cy="369332"/>
          </a:xfrm>
          <a:prstGeom prst="rect">
            <a:avLst/>
          </a:prstGeom>
          <a:noFill/>
        </p:spPr>
        <p:txBody>
          <a:bodyPr wrap="square" rtlCol="0">
            <a:spAutoFit/>
          </a:bodyPr>
          <a:lstStyle/>
          <a:p>
            <a:r>
              <a:rPr lang="en-US" altLang="ja-JP" b="1" dirty="0">
                <a:solidFill>
                  <a:schemeClr val="bg1"/>
                </a:solidFill>
                <a:latin typeface="+mn-ea"/>
              </a:rPr>
              <a:t>01</a:t>
            </a:r>
            <a:endParaRPr kumimoji="1" lang="ja-JP" altLang="en-US" b="1" dirty="0">
              <a:solidFill>
                <a:schemeClr val="bg1"/>
              </a:solidFill>
              <a:latin typeface="+mn-ea"/>
            </a:endParaRPr>
          </a:p>
        </p:txBody>
      </p:sp>
      <p:cxnSp>
        <p:nvCxnSpPr>
          <p:cNvPr id="6" name="直線コネクタ 5">
            <a:extLst>
              <a:ext uri="{FF2B5EF4-FFF2-40B4-BE49-F238E27FC236}">
                <a16:creationId xmlns:a16="http://schemas.microsoft.com/office/drawing/2014/main" id="{833B1668-DCE5-B6EC-48BE-23EBDCFAD8F9}"/>
              </a:ext>
            </a:extLst>
          </p:cNvPr>
          <p:cNvCxnSpPr>
            <a:cxnSpLocks/>
          </p:cNvCxnSpPr>
          <p:nvPr/>
        </p:nvCxnSpPr>
        <p:spPr>
          <a:xfrm>
            <a:off x="561390" y="4636601"/>
            <a:ext cx="5876893"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4A230FB-621D-983C-5FB6-B8A1AAB8A569}"/>
              </a:ext>
            </a:extLst>
          </p:cNvPr>
          <p:cNvCxnSpPr>
            <a:cxnSpLocks/>
          </p:cNvCxnSpPr>
          <p:nvPr/>
        </p:nvCxnSpPr>
        <p:spPr>
          <a:xfrm>
            <a:off x="583441" y="5017601"/>
            <a:ext cx="5854842"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F0DFDA5-50DE-1671-B5E6-F39AB482BAE6}"/>
              </a:ext>
            </a:extLst>
          </p:cNvPr>
          <p:cNvCxnSpPr>
            <a:cxnSpLocks/>
          </p:cNvCxnSpPr>
          <p:nvPr/>
        </p:nvCxnSpPr>
        <p:spPr>
          <a:xfrm>
            <a:off x="561390" y="5389076"/>
            <a:ext cx="5876893"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9246EEE-E2EE-65B0-30FC-5C508EAD19C3}"/>
              </a:ext>
            </a:extLst>
          </p:cNvPr>
          <p:cNvCxnSpPr>
            <a:cxnSpLocks/>
          </p:cNvCxnSpPr>
          <p:nvPr/>
        </p:nvCxnSpPr>
        <p:spPr>
          <a:xfrm>
            <a:off x="561390" y="5741501"/>
            <a:ext cx="5876893"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7FC219B-FDBD-2375-85FE-B3964DAD34E9}"/>
              </a:ext>
            </a:extLst>
          </p:cNvPr>
          <p:cNvCxnSpPr>
            <a:cxnSpLocks/>
          </p:cNvCxnSpPr>
          <p:nvPr/>
        </p:nvCxnSpPr>
        <p:spPr>
          <a:xfrm>
            <a:off x="561390" y="6110156"/>
            <a:ext cx="5892910" cy="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EAF4E43-1EE4-04C3-A877-3761587BA32A}"/>
              </a:ext>
            </a:extLst>
          </p:cNvPr>
          <p:cNvCxnSpPr>
            <a:cxnSpLocks/>
          </p:cNvCxnSpPr>
          <p:nvPr/>
        </p:nvCxnSpPr>
        <p:spPr>
          <a:xfrm>
            <a:off x="561390" y="4272577"/>
            <a:ext cx="0" cy="1837579"/>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3BCF02B-5399-FE28-197E-0255AC782914}"/>
              </a:ext>
            </a:extLst>
          </p:cNvPr>
          <p:cNvCxnSpPr>
            <a:cxnSpLocks/>
          </p:cNvCxnSpPr>
          <p:nvPr/>
        </p:nvCxnSpPr>
        <p:spPr>
          <a:xfrm>
            <a:off x="6438283" y="4206939"/>
            <a:ext cx="16017" cy="1903217"/>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700500F-9379-DAE0-0380-312964E6230A}"/>
              </a:ext>
            </a:extLst>
          </p:cNvPr>
          <p:cNvCxnSpPr>
            <a:cxnSpLocks/>
          </p:cNvCxnSpPr>
          <p:nvPr/>
        </p:nvCxnSpPr>
        <p:spPr>
          <a:xfrm>
            <a:off x="5365608" y="4282345"/>
            <a:ext cx="0" cy="1827811"/>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85648099"/>
      </p:ext>
    </p:extLst>
  </p:cSld>
  <p:clrMapOvr>
    <a:masterClrMapping/>
  </p:clrMapOvr>
  <mc:AlternateContent xmlns:mc="http://schemas.openxmlformats.org/markup-compatibility/2006" xmlns:p14="http://schemas.microsoft.com/office/powerpoint/2010/main">
    <mc:Choice Requires="p14">
      <p:transition spd="slow" p14:dur="3500" advTm="36000"/>
    </mc:Choice>
    <mc:Fallback xmlns="">
      <p:transition spd="slow"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2000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B4805C9-23BB-5978-DC9E-9FEA345FE495}"/>
              </a:ext>
            </a:extLst>
          </p:cNvPr>
          <p:cNvPicPr>
            <a:picLocks noChangeAspect="1"/>
          </p:cNvPicPr>
          <p:nvPr/>
        </p:nvPicPr>
        <p:blipFill>
          <a:blip r:embed="rId4"/>
          <a:stretch>
            <a:fillRect/>
          </a:stretch>
        </p:blipFill>
        <p:spPr>
          <a:xfrm>
            <a:off x="199174" y="1477756"/>
            <a:ext cx="9478698" cy="4963218"/>
          </a:xfrm>
          <a:prstGeom prst="rect">
            <a:avLst/>
          </a:prstGeom>
        </p:spPr>
      </p:pic>
      <p:sp>
        <p:nvSpPr>
          <p:cNvPr id="2" name="タイトル 1"/>
          <p:cNvSpPr>
            <a:spLocks noGrp="1"/>
          </p:cNvSpPr>
          <p:nvPr>
            <p:ph type="title"/>
          </p:nvPr>
        </p:nvSpPr>
        <p:spPr>
          <a:xfrm>
            <a:off x="208389" y="417026"/>
            <a:ext cx="7849761" cy="1320800"/>
          </a:xfrm>
        </p:spPr>
        <p:txBody>
          <a:bodyPr>
            <a:normAutofit/>
          </a:bodyPr>
          <a:lstStyle/>
          <a:p>
            <a:r>
              <a:rPr kumimoji="1" lang="ja-JP" altLang="en-US" sz="3200" dirty="0"/>
              <a:t>（３）個人別明細書</a:t>
            </a:r>
            <a:r>
              <a:rPr lang="ja-JP" altLang="en-US" sz="3200" dirty="0"/>
              <a:t>⑩</a:t>
            </a:r>
            <a:br>
              <a:rPr kumimoji="1" lang="en-US" altLang="ja-JP" sz="3200" dirty="0"/>
            </a:br>
            <a:r>
              <a:rPr kumimoji="1" lang="ja-JP" altLang="en-US" dirty="0"/>
              <a:t>　　  </a:t>
            </a:r>
            <a:r>
              <a:rPr kumimoji="1" lang="ja-JP" altLang="en-US" sz="2800" dirty="0"/>
              <a:t>特定親族特別控除</a:t>
            </a:r>
            <a:r>
              <a:rPr lang="ja-JP" altLang="en-US" sz="2800" dirty="0"/>
              <a:t>の適用を受けた場合</a:t>
            </a:r>
            <a:endParaRPr kumimoji="1" lang="ja-JP" altLang="en-US" sz="2800" dirty="0"/>
          </a:p>
        </p:txBody>
      </p:sp>
      <p:sp>
        <p:nvSpPr>
          <p:cNvPr id="3" name="スライド番号プレースホルダー 2"/>
          <p:cNvSpPr>
            <a:spLocks noGrp="1"/>
          </p:cNvSpPr>
          <p:nvPr>
            <p:ph type="sldNum" sz="quarter" idx="12"/>
          </p:nvPr>
        </p:nvSpPr>
        <p:spPr>
          <a:xfrm>
            <a:off x="11366288" y="6303962"/>
            <a:ext cx="683339" cy="365125"/>
          </a:xfrm>
        </p:spPr>
        <p:txBody>
          <a:bodyPr>
            <a:normAutofit fontScale="77500" lnSpcReduction="20000"/>
          </a:bodyPr>
          <a:lstStyle/>
          <a:p>
            <a:r>
              <a:rPr kumimoji="1" lang="en-US" altLang="ja-JP" sz="2800" dirty="0">
                <a:solidFill>
                  <a:schemeClr val="bg1"/>
                </a:solidFill>
              </a:rPr>
              <a:t>15</a:t>
            </a:r>
            <a:endParaRPr kumimoji="1" lang="ja-JP" altLang="en-US" sz="2800" dirty="0">
              <a:solidFill>
                <a:schemeClr val="bg1"/>
              </a:solidFill>
            </a:endParaRPr>
          </a:p>
        </p:txBody>
      </p:sp>
      <p:sp>
        <p:nvSpPr>
          <p:cNvPr id="8" name="テキスト ボックス 7"/>
          <p:cNvSpPr txBox="1"/>
          <p:nvPr/>
        </p:nvSpPr>
        <p:spPr>
          <a:xfrm>
            <a:off x="2046568" y="5830100"/>
            <a:ext cx="1408029" cy="369332"/>
          </a:xfrm>
          <a:prstGeom prst="rect">
            <a:avLst/>
          </a:prstGeom>
          <a:noFill/>
        </p:spPr>
        <p:txBody>
          <a:bodyPr wrap="square" rtlCol="0">
            <a:spAutoFit/>
          </a:bodyPr>
          <a:lstStyle/>
          <a:p>
            <a:r>
              <a:rPr lang="ja-JP" altLang="en-US" b="1" dirty="0">
                <a:solidFill>
                  <a:schemeClr val="bg1"/>
                </a:solidFill>
                <a:latin typeface="+mn-ea"/>
              </a:rPr>
              <a:t>台東 一郎</a:t>
            </a:r>
            <a:endParaRPr kumimoji="1" lang="ja-JP" altLang="en-US" b="1" dirty="0">
              <a:solidFill>
                <a:schemeClr val="bg1"/>
              </a:solidFill>
              <a:latin typeface="+mn-ea"/>
            </a:endParaRPr>
          </a:p>
        </p:txBody>
      </p:sp>
      <p:sp>
        <p:nvSpPr>
          <p:cNvPr id="11" name="テキスト ボックス 10"/>
          <p:cNvSpPr txBox="1"/>
          <p:nvPr/>
        </p:nvSpPr>
        <p:spPr>
          <a:xfrm>
            <a:off x="1672063" y="6122215"/>
            <a:ext cx="2967039" cy="338554"/>
          </a:xfrm>
          <a:prstGeom prst="rect">
            <a:avLst/>
          </a:prstGeom>
          <a:noFill/>
        </p:spPr>
        <p:txBody>
          <a:bodyPr wrap="square" rtlCol="0">
            <a:spAutoFit/>
          </a:bodyPr>
          <a:lstStyle/>
          <a:p>
            <a:r>
              <a:rPr kumimoji="1" lang="en-US" altLang="ja-JP" sz="1600" b="1" dirty="0">
                <a:solidFill>
                  <a:schemeClr val="bg1"/>
                </a:solidFill>
                <a:latin typeface="+mn-ea"/>
              </a:rPr>
              <a:t>0</a:t>
            </a:r>
            <a:r>
              <a:rPr lang="ja-JP" altLang="en-US" sz="1600" b="1" dirty="0">
                <a:solidFill>
                  <a:schemeClr val="bg1"/>
                </a:solidFill>
                <a:latin typeface="+mn-ea"/>
              </a:rPr>
              <a:t> </a:t>
            </a:r>
            <a:r>
              <a:rPr kumimoji="1" lang="en-US" altLang="ja-JP" sz="1600" b="1" dirty="0">
                <a:solidFill>
                  <a:schemeClr val="bg1"/>
                </a:solidFill>
                <a:latin typeface="+mn-ea"/>
              </a:rPr>
              <a:t>9 8 7 6 5 4 3 2 1 0 9</a:t>
            </a:r>
            <a:endParaRPr kumimoji="1" lang="ja-JP" altLang="en-US" sz="1600" b="1" dirty="0">
              <a:solidFill>
                <a:schemeClr val="bg1"/>
              </a:solidFill>
              <a:latin typeface="+mn-ea"/>
            </a:endParaRPr>
          </a:p>
        </p:txBody>
      </p:sp>
      <p:sp>
        <p:nvSpPr>
          <p:cNvPr id="9" name="テキスト ボックス 8"/>
          <p:cNvSpPr txBox="1"/>
          <p:nvPr/>
        </p:nvSpPr>
        <p:spPr>
          <a:xfrm>
            <a:off x="1774196" y="5571167"/>
            <a:ext cx="2034006" cy="307777"/>
          </a:xfrm>
          <a:prstGeom prst="rect">
            <a:avLst/>
          </a:prstGeom>
          <a:noFill/>
        </p:spPr>
        <p:txBody>
          <a:bodyPr wrap="square" rtlCol="0">
            <a:spAutoFit/>
          </a:bodyPr>
          <a:lstStyle/>
          <a:p>
            <a:r>
              <a:rPr lang="ja-JP" altLang="en-US" sz="1400" b="1" dirty="0">
                <a:solidFill>
                  <a:schemeClr val="bg1"/>
                </a:solidFill>
                <a:latin typeface="+mn-ea"/>
              </a:rPr>
              <a:t>タイトウ　イチロウ</a:t>
            </a:r>
            <a:endParaRPr kumimoji="1" lang="ja-JP" altLang="en-US" sz="1400" b="1" dirty="0">
              <a:solidFill>
                <a:schemeClr val="bg1"/>
              </a:solidFill>
              <a:latin typeface="+mn-ea"/>
            </a:endParaRPr>
          </a:p>
        </p:txBody>
      </p:sp>
      <p:sp>
        <p:nvSpPr>
          <p:cNvPr id="10" name="テキスト ボックス 9"/>
          <p:cNvSpPr txBox="1"/>
          <p:nvPr/>
        </p:nvSpPr>
        <p:spPr>
          <a:xfrm>
            <a:off x="3880837" y="5696620"/>
            <a:ext cx="758265" cy="369332"/>
          </a:xfrm>
          <a:prstGeom prst="rect">
            <a:avLst/>
          </a:prstGeom>
          <a:noFill/>
        </p:spPr>
        <p:txBody>
          <a:bodyPr wrap="square" rtlCol="0">
            <a:spAutoFit/>
          </a:bodyPr>
          <a:lstStyle/>
          <a:p>
            <a:r>
              <a:rPr lang="en-US" altLang="ja-JP" b="1" dirty="0">
                <a:solidFill>
                  <a:schemeClr val="bg1"/>
                </a:solidFill>
                <a:latin typeface="+mn-ea"/>
              </a:rPr>
              <a:t>20</a:t>
            </a:r>
            <a:endParaRPr kumimoji="1" lang="ja-JP" altLang="en-US" b="1" dirty="0">
              <a:solidFill>
                <a:schemeClr val="bg1"/>
              </a:solidFill>
              <a:latin typeface="+mn-ea"/>
            </a:endParaRPr>
          </a:p>
        </p:txBody>
      </p:sp>
      <p:graphicFrame>
        <p:nvGraphicFramePr>
          <p:cNvPr id="12" name="表 11">
            <a:extLst>
              <a:ext uri="{FF2B5EF4-FFF2-40B4-BE49-F238E27FC236}">
                <a16:creationId xmlns:a16="http://schemas.microsoft.com/office/drawing/2014/main" id="{3FED62AE-2410-C2CC-7356-08F770756FDA}"/>
              </a:ext>
            </a:extLst>
          </p:cNvPr>
          <p:cNvGraphicFramePr>
            <a:graphicFrameLocks noGrp="1"/>
          </p:cNvGraphicFramePr>
          <p:nvPr>
            <p:extLst>
              <p:ext uri="{D42A27DB-BD31-4B8C-83A1-F6EECF244321}">
                <p14:modId xmlns:p14="http://schemas.microsoft.com/office/powerpoint/2010/main" val="729680368"/>
              </p:ext>
            </p:extLst>
          </p:nvPr>
        </p:nvGraphicFramePr>
        <p:xfrm>
          <a:off x="4554383" y="2160645"/>
          <a:ext cx="7594492" cy="3597440"/>
        </p:xfrm>
        <a:graphic>
          <a:graphicData uri="http://schemas.openxmlformats.org/drawingml/2006/table">
            <a:tbl>
              <a:tblPr firstRow="1" bandRow="1">
                <a:tableStyleId>{5C22544A-7EE6-4342-B048-85BDC9FD1C3A}</a:tableStyleId>
              </a:tblPr>
              <a:tblGrid>
                <a:gridCol w="1705916">
                  <a:extLst>
                    <a:ext uri="{9D8B030D-6E8A-4147-A177-3AD203B41FA5}">
                      <a16:colId xmlns:a16="http://schemas.microsoft.com/office/drawing/2014/main" val="2785867564"/>
                    </a:ext>
                  </a:extLst>
                </a:gridCol>
                <a:gridCol w="1673900">
                  <a:extLst>
                    <a:ext uri="{9D8B030D-6E8A-4147-A177-3AD203B41FA5}">
                      <a16:colId xmlns:a16="http://schemas.microsoft.com/office/drawing/2014/main" val="1729107781"/>
                    </a:ext>
                  </a:extLst>
                </a:gridCol>
                <a:gridCol w="1814036">
                  <a:extLst>
                    <a:ext uri="{9D8B030D-6E8A-4147-A177-3AD203B41FA5}">
                      <a16:colId xmlns:a16="http://schemas.microsoft.com/office/drawing/2014/main" val="301924505"/>
                    </a:ext>
                  </a:extLst>
                </a:gridCol>
                <a:gridCol w="2400640">
                  <a:extLst>
                    <a:ext uri="{9D8B030D-6E8A-4147-A177-3AD203B41FA5}">
                      <a16:colId xmlns:a16="http://schemas.microsoft.com/office/drawing/2014/main" val="4021481997"/>
                    </a:ext>
                  </a:extLst>
                </a:gridCol>
              </a:tblGrid>
              <a:tr h="750920">
                <a:tc>
                  <a:txBody>
                    <a:bodyPr/>
                    <a:lstStyle/>
                    <a:p>
                      <a:pPr algn="ctr"/>
                      <a:endParaRPr kumimoji="1" lang="en-US" altLang="ja-JP" sz="1200" dirty="0"/>
                    </a:p>
                    <a:p>
                      <a:pPr algn="ctr"/>
                      <a:r>
                        <a:rPr kumimoji="1" lang="ja-JP" altLang="en-US" sz="1100" dirty="0"/>
                        <a:t>特定親族特別控除の額</a:t>
                      </a:r>
                    </a:p>
                  </a:txBody>
                  <a:tcPr/>
                </a:tc>
                <a:tc>
                  <a:txBody>
                    <a:bodyPr/>
                    <a:lstStyle/>
                    <a:p>
                      <a:pPr algn="ctr"/>
                      <a:endParaRPr kumimoji="1" lang="en-US" altLang="ja-JP" sz="1200" dirty="0"/>
                    </a:p>
                    <a:p>
                      <a:pPr algn="ctr"/>
                      <a:r>
                        <a:rPr kumimoji="1" lang="ja-JP" altLang="en-US" sz="1200" dirty="0"/>
                        <a:t>区分</a:t>
                      </a:r>
                      <a:endParaRPr kumimoji="1" lang="en-US" altLang="ja-JP" sz="1200" dirty="0"/>
                    </a:p>
                    <a:p>
                      <a:pPr algn="ctr"/>
                      <a:r>
                        <a:rPr kumimoji="1" lang="ja-JP" altLang="en-US" sz="1000" dirty="0"/>
                        <a:t>（特定親族が居住者）</a:t>
                      </a:r>
                    </a:p>
                  </a:txBody>
                  <a:tcPr/>
                </a:tc>
                <a:tc>
                  <a:txBody>
                    <a:bodyPr/>
                    <a:lstStyle/>
                    <a:p>
                      <a:pPr algn="ctr"/>
                      <a:endParaRPr kumimoji="1" lang="en-US" altLang="ja-JP" sz="1200" dirty="0"/>
                    </a:p>
                    <a:p>
                      <a:pPr algn="ctr"/>
                      <a:r>
                        <a:rPr kumimoji="1" lang="ja-JP" altLang="en-US" sz="1200" dirty="0"/>
                        <a:t>区分</a:t>
                      </a:r>
                      <a:endParaRPr kumimoji="1" lang="en-US" altLang="ja-JP" sz="1200" dirty="0"/>
                    </a:p>
                    <a:p>
                      <a:pPr algn="ctr"/>
                      <a:r>
                        <a:rPr kumimoji="1" lang="ja-JP" altLang="en-US" sz="1000" dirty="0"/>
                        <a:t>（特定親族が非居住者）</a:t>
                      </a:r>
                    </a:p>
                  </a:txBody>
                  <a:tcPr/>
                </a:tc>
                <a:tc>
                  <a:txBody>
                    <a:bodyPr/>
                    <a:lstStyle/>
                    <a:p>
                      <a:pPr algn="ctr"/>
                      <a:endParaRPr kumimoji="1" lang="en-US" altLang="ja-JP" sz="1200" dirty="0"/>
                    </a:p>
                    <a:p>
                      <a:pPr algn="ctr"/>
                      <a:r>
                        <a:rPr kumimoji="1" lang="ja-JP" altLang="en-US" sz="1200" dirty="0"/>
                        <a:t>合計所得金額</a:t>
                      </a:r>
                    </a:p>
                  </a:txBody>
                  <a:tcPr/>
                </a:tc>
                <a:extLst>
                  <a:ext uri="{0D108BD9-81ED-4DB2-BD59-A6C34878D82A}">
                    <a16:rowId xmlns:a16="http://schemas.microsoft.com/office/drawing/2014/main" val="352745478"/>
                  </a:ext>
                </a:extLst>
              </a:tr>
              <a:tr h="309202">
                <a:tc>
                  <a:txBody>
                    <a:bodyPr/>
                    <a:lstStyle/>
                    <a:p>
                      <a:pPr algn="ctr"/>
                      <a:r>
                        <a:rPr kumimoji="1" lang="ja-JP" altLang="en-US" sz="1200" dirty="0"/>
                        <a:t>６３万円</a:t>
                      </a:r>
                    </a:p>
                  </a:txBody>
                  <a:tcPr/>
                </a:tc>
                <a:tc>
                  <a:txBody>
                    <a:bodyPr/>
                    <a:lstStyle/>
                    <a:p>
                      <a:pPr algn="ctr"/>
                      <a:r>
                        <a:rPr kumimoji="1" lang="ja-JP" altLang="en-US" sz="1200" dirty="0"/>
                        <a:t>１０</a:t>
                      </a:r>
                    </a:p>
                  </a:txBody>
                  <a:tcPr/>
                </a:tc>
                <a:tc>
                  <a:txBody>
                    <a:bodyPr/>
                    <a:lstStyle/>
                    <a:p>
                      <a:pPr algn="ctr"/>
                      <a:r>
                        <a:rPr kumimoji="1" lang="ja-JP" altLang="en-US" sz="1200" dirty="0"/>
                        <a:t>１１</a:t>
                      </a:r>
                    </a:p>
                  </a:txBody>
                  <a:tcPr/>
                </a:tc>
                <a:tc>
                  <a:txBody>
                    <a:bodyPr/>
                    <a:lstStyle/>
                    <a:p>
                      <a:pPr algn="ctr"/>
                      <a:r>
                        <a:rPr kumimoji="1" lang="ja-JP" altLang="en-US" sz="1200" dirty="0"/>
                        <a:t>５８万円超　８５万円以下</a:t>
                      </a:r>
                    </a:p>
                  </a:txBody>
                  <a:tcPr/>
                </a:tc>
                <a:extLst>
                  <a:ext uri="{0D108BD9-81ED-4DB2-BD59-A6C34878D82A}">
                    <a16:rowId xmlns:a16="http://schemas.microsoft.com/office/drawing/2014/main" val="2210254616"/>
                  </a:ext>
                </a:extLst>
              </a:tr>
              <a:tr h="347860">
                <a:tc>
                  <a:txBody>
                    <a:bodyPr/>
                    <a:lstStyle/>
                    <a:p>
                      <a:pPr algn="ctr"/>
                      <a:r>
                        <a:rPr kumimoji="1" lang="ja-JP" altLang="en-US" sz="1200" dirty="0"/>
                        <a:t>６１万円</a:t>
                      </a:r>
                      <a:endParaRPr kumimoji="1" lang="en-US" altLang="ja-JP" sz="1200" dirty="0"/>
                    </a:p>
                  </a:txBody>
                  <a:tcPr/>
                </a:tc>
                <a:tc>
                  <a:txBody>
                    <a:bodyPr/>
                    <a:lstStyle/>
                    <a:p>
                      <a:pPr algn="ctr"/>
                      <a:r>
                        <a:rPr kumimoji="1" lang="ja-JP" altLang="en-US" sz="1200" dirty="0"/>
                        <a:t>２０</a:t>
                      </a:r>
                    </a:p>
                  </a:txBody>
                  <a:tcPr/>
                </a:tc>
                <a:tc>
                  <a:txBody>
                    <a:bodyPr/>
                    <a:lstStyle/>
                    <a:p>
                      <a:pPr algn="ctr"/>
                      <a:r>
                        <a:rPr kumimoji="1" lang="ja-JP" altLang="en-US" sz="1200" dirty="0"/>
                        <a:t>２１</a:t>
                      </a:r>
                    </a:p>
                  </a:txBody>
                  <a:tcPr/>
                </a:tc>
                <a:tc>
                  <a:txBody>
                    <a:bodyPr/>
                    <a:lstStyle/>
                    <a:p>
                      <a:pPr algn="ctr"/>
                      <a:r>
                        <a:rPr kumimoji="1" lang="ja-JP" altLang="en-US" sz="1200" dirty="0"/>
                        <a:t>８５万円超　９０万円以下</a:t>
                      </a:r>
                    </a:p>
                  </a:txBody>
                  <a:tcPr/>
                </a:tc>
                <a:extLst>
                  <a:ext uri="{0D108BD9-81ED-4DB2-BD59-A6C34878D82A}">
                    <a16:rowId xmlns:a16="http://schemas.microsoft.com/office/drawing/2014/main" val="27302379"/>
                  </a:ext>
                </a:extLst>
              </a:tr>
              <a:tr h="309202">
                <a:tc>
                  <a:txBody>
                    <a:bodyPr/>
                    <a:lstStyle/>
                    <a:p>
                      <a:pPr algn="ctr"/>
                      <a:r>
                        <a:rPr kumimoji="1" lang="ja-JP" altLang="en-US" sz="1200" dirty="0"/>
                        <a:t>５１万円</a:t>
                      </a:r>
                    </a:p>
                  </a:txBody>
                  <a:tcPr/>
                </a:tc>
                <a:tc>
                  <a:txBody>
                    <a:bodyPr/>
                    <a:lstStyle/>
                    <a:p>
                      <a:pPr algn="ctr"/>
                      <a:r>
                        <a:rPr kumimoji="1" lang="ja-JP" altLang="en-US" sz="1200" dirty="0"/>
                        <a:t>３０</a:t>
                      </a:r>
                    </a:p>
                  </a:txBody>
                  <a:tcPr/>
                </a:tc>
                <a:tc>
                  <a:txBody>
                    <a:bodyPr/>
                    <a:lstStyle/>
                    <a:p>
                      <a:pPr algn="ctr"/>
                      <a:r>
                        <a:rPr kumimoji="1" lang="ja-JP" altLang="en-US" sz="1200" dirty="0"/>
                        <a:t>３１</a:t>
                      </a:r>
                    </a:p>
                  </a:txBody>
                  <a:tcPr/>
                </a:tc>
                <a:tc>
                  <a:txBody>
                    <a:bodyPr/>
                    <a:lstStyle/>
                    <a:p>
                      <a:pPr algn="ctr"/>
                      <a:r>
                        <a:rPr kumimoji="1" lang="ja-JP" altLang="en-US" sz="1200" dirty="0"/>
                        <a:t>９０万円超　９５万円以下</a:t>
                      </a:r>
                    </a:p>
                  </a:txBody>
                  <a:tcPr/>
                </a:tc>
                <a:extLst>
                  <a:ext uri="{0D108BD9-81ED-4DB2-BD59-A6C34878D82A}">
                    <a16:rowId xmlns:a16="http://schemas.microsoft.com/office/drawing/2014/main" val="1245394524"/>
                  </a:ext>
                </a:extLst>
              </a:tr>
              <a:tr h="309202">
                <a:tc>
                  <a:txBody>
                    <a:bodyPr/>
                    <a:lstStyle/>
                    <a:p>
                      <a:pPr algn="ctr"/>
                      <a:r>
                        <a:rPr kumimoji="1" lang="ja-JP" altLang="en-US" sz="1200" dirty="0"/>
                        <a:t>４１万円</a:t>
                      </a:r>
                    </a:p>
                  </a:txBody>
                  <a:tcPr/>
                </a:tc>
                <a:tc>
                  <a:txBody>
                    <a:bodyPr/>
                    <a:lstStyle/>
                    <a:p>
                      <a:pPr algn="ctr"/>
                      <a:r>
                        <a:rPr kumimoji="1" lang="ja-JP" altLang="en-US" sz="1200" dirty="0"/>
                        <a:t>４０</a:t>
                      </a:r>
                    </a:p>
                  </a:txBody>
                  <a:tcPr/>
                </a:tc>
                <a:tc>
                  <a:txBody>
                    <a:bodyPr/>
                    <a:lstStyle/>
                    <a:p>
                      <a:pPr algn="ctr"/>
                      <a:r>
                        <a:rPr kumimoji="1" lang="ja-JP" altLang="en-US" sz="1200" dirty="0"/>
                        <a:t>４１</a:t>
                      </a:r>
                    </a:p>
                  </a:txBody>
                  <a:tcPr/>
                </a:tc>
                <a:tc>
                  <a:txBody>
                    <a:bodyPr/>
                    <a:lstStyle/>
                    <a:p>
                      <a:pPr algn="ctr"/>
                      <a:r>
                        <a:rPr kumimoji="1" lang="ja-JP" altLang="en-US" sz="1200" dirty="0"/>
                        <a:t>９５万円超　１００万円以下</a:t>
                      </a:r>
                    </a:p>
                  </a:txBody>
                  <a:tcPr/>
                </a:tc>
                <a:extLst>
                  <a:ext uri="{0D108BD9-81ED-4DB2-BD59-A6C34878D82A}">
                    <a16:rowId xmlns:a16="http://schemas.microsoft.com/office/drawing/2014/main" val="3391586795"/>
                  </a:ext>
                </a:extLst>
              </a:tr>
              <a:tr h="309202">
                <a:tc>
                  <a:txBody>
                    <a:bodyPr/>
                    <a:lstStyle/>
                    <a:p>
                      <a:pPr algn="ctr"/>
                      <a:r>
                        <a:rPr kumimoji="1" lang="ja-JP" altLang="en-US" sz="1200" dirty="0"/>
                        <a:t>３１万円</a:t>
                      </a:r>
                    </a:p>
                  </a:txBody>
                  <a:tcPr/>
                </a:tc>
                <a:tc>
                  <a:txBody>
                    <a:bodyPr/>
                    <a:lstStyle/>
                    <a:p>
                      <a:pPr algn="ctr"/>
                      <a:r>
                        <a:rPr kumimoji="1" lang="ja-JP" altLang="en-US" sz="1200" dirty="0"/>
                        <a:t>５０</a:t>
                      </a:r>
                    </a:p>
                  </a:txBody>
                  <a:tcPr/>
                </a:tc>
                <a:tc>
                  <a:txBody>
                    <a:bodyPr/>
                    <a:lstStyle/>
                    <a:p>
                      <a:pPr algn="ctr"/>
                      <a:r>
                        <a:rPr kumimoji="1" lang="ja-JP" altLang="en-US" sz="1200" dirty="0"/>
                        <a:t>５１</a:t>
                      </a:r>
                    </a:p>
                  </a:txBody>
                  <a:tcPr/>
                </a:tc>
                <a:tc>
                  <a:txBody>
                    <a:bodyPr/>
                    <a:lstStyle/>
                    <a:p>
                      <a:pPr algn="ctr"/>
                      <a:r>
                        <a:rPr kumimoji="1" lang="ja-JP" altLang="en-US" sz="1200" dirty="0"/>
                        <a:t>１００万円超　１０５万円以下</a:t>
                      </a:r>
                    </a:p>
                  </a:txBody>
                  <a:tcPr/>
                </a:tc>
                <a:extLst>
                  <a:ext uri="{0D108BD9-81ED-4DB2-BD59-A6C34878D82A}">
                    <a16:rowId xmlns:a16="http://schemas.microsoft.com/office/drawing/2014/main" val="662641420"/>
                  </a:ext>
                </a:extLst>
              </a:tr>
              <a:tr h="309202">
                <a:tc>
                  <a:txBody>
                    <a:bodyPr/>
                    <a:lstStyle/>
                    <a:p>
                      <a:pPr algn="ctr"/>
                      <a:r>
                        <a:rPr kumimoji="1" lang="ja-JP" altLang="en-US" sz="1200" dirty="0"/>
                        <a:t>２１万円</a:t>
                      </a:r>
                    </a:p>
                  </a:txBody>
                  <a:tcPr/>
                </a:tc>
                <a:tc>
                  <a:txBody>
                    <a:bodyPr/>
                    <a:lstStyle/>
                    <a:p>
                      <a:pPr algn="ctr"/>
                      <a:r>
                        <a:rPr kumimoji="1" lang="ja-JP" altLang="en-US" sz="1200" dirty="0"/>
                        <a:t>６０</a:t>
                      </a:r>
                    </a:p>
                  </a:txBody>
                  <a:tcPr/>
                </a:tc>
                <a:tc>
                  <a:txBody>
                    <a:bodyPr/>
                    <a:lstStyle/>
                    <a:p>
                      <a:pPr algn="ctr"/>
                      <a:r>
                        <a:rPr kumimoji="1" lang="ja-JP" altLang="en-US" sz="1200" dirty="0"/>
                        <a:t>６１</a:t>
                      </a:r>
                    </a:p>
                  </a:txBody>
                  <a:tcPr/>
                </a:tc>
                <a:tc>
                  <a:txBody>
                    <a:bodyPr/>
                    <a:lstStyle/>
                    <a:p>
                      <a:pPr algn="ctr"/>
                      <a:r>
                        <a:rPr kumimoji="1" lang="ja-JP" altLang="en-US" sz="1200" dirty="0"/>
                        <a:t>１０５万円超　１１０万円以下</a:t>
                      </a:r>
                    </a:p>
                  </a:txBody>
                  <a:tcPr/>
                </a:tc>
                <a:extLst>
                  <a:ext uri="{0D108BD9-81ED-4DB2-BD59-A6C34878D82A}">
                    <a16:rowId xmlns:a16="http://schemas.microsoft.com/office/drawing/2014/main" val="2205701281"/>
                  </a:ext>
                </a:extLst>
              </a:tr>
              <a:tr h="309202">
                <a:tc>
                  <a:txBody>
                    <a:bodyPr/>
                    <a:lstStyle/>
                    <a:p>
                      <a:pPr algn="ctr"/>
                      <a:r>
                        <a:rPr kumimoji="1" lang="ja-JP" altLang="en-US" sz="1200" dirty="0"/>
                        <a:t>１１万円</a:t>
                      </a:r>
                      <a:endParaRPr kumimoji="1" lang="en-US" altLang="ja-JP" sz="1200" dirty="0"/>
                    </a:p>
                  </a:txBody>
                  <a:tcPr/>
                </a:tc>
                <a:tc>
                  <a:txBody>
                    <a:bodyPr/>
                    <a:lstStyle/>
                    <a:p>
                      <a:pPr algn="ctr"/>
                      <a:r>
                        <a:rPr kumimoji="1" lang="ja-JP" altLang="en-US" sz="1200" dirty="0"/>
                        <a:t>７０</a:t>
                      </a:r>
                    </a:p>
                  </a:txBody>
                  <a:tcPr/>
                </a:tc>
                <a:tc>
                  <a:txBody>
                    <a:bodyPr/>
                    <a:lstStyle/>
                    <a:p>
                      <a:pPr algn="ctr"/>
                      <a:r>
                        <a:rPr kumimoji="1" lang="ja-JP" altLang="en-US" sz="1200" dirty="0"/>
                        <a:t>７１</a:t>
                      </a:r>
                    </a:p>
                  </a:txBody>
                  <a:tcPr/>
                </a:tc>
                <a:tc>
                  <a:txBody>
                    <a:bodyPr/>
                    <a:lstStyle/>
                    <a:p>
                      <a:pPr algn="ctr"/>
                      <a:r>
                        <a:rPr kumimoji="1" lang="ja-JP" altLang="en-US" sz="1200" dirty="0"/>
                        <a:t>１１０万円超　１１５万円以下</a:t>
                      </a:r>
                    </a:p>
                  </a:txBody>
                  <a:tcPr/>
                </a:tc>
                <a:extLst>
                  <a:ext uri="{0D108BD9-81ED-4DB2-BD59-A6C34878D82A}">
                    <a16:rowId xmlns:a16="http://schemas.microsoft.com/office/drawing/2014/main" val="2557247136"/>
                  </a:ext>
                </a:extLst>
              </a:tr>
              <a:tr h="309202">
                <a:tc>
                  <a:txBody>
                    <a:bodyPr/>
                    <a:lstStyle/>
                    <a:p>
                      <a:pPr algn="ctr"/>
                      <a:r>
                        <a:rPr kumimoji="1" lang="ja-JP" altLang="en-US" sz="1200" dirty="0"/>
                        <a:t>６万円</a:t>
                      </a:r>
                    </a:p>
                  </a:txBody>
                  <a:tcPr/>
                </a:tc>
                <a:tc>
                  <a:txBody>
                    <a:bodyPr/>
                    <a:lstStyle/>
                    <a:p>
                      <a:pPr algn="ctr"/>
                      <a:r>
                        <a:rPr kumimoji="1" lang="ja-JP" altLang="en-US" sz="1200" dirty="0"/>
                        <a:t>８０</a:t>
                      </a:r>
                    </a:p>
                  </a:txBody>
                  <a:tcPr/>
                </a:tc>
                <a:tc>
                  <a:txBody>
                    <a:bodyPr/>
                    <a:lstStyle/>
                    <a:p>
                      <a:pPr algn="ctr"/>
                      <a:r>
                        <a:rPr kumimoji="1" lang="ja-JP" altLang="en-US" sz="1200" dirty="0"/>
                        <a:t>８１</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t>１１５万円超　１２０万円以下</a:t>
                      </a:r>
                    </a:p>
                  </a:txBody>
                  <a:tcPr/>
                </a:tc>
                <a:extLst>
                  <a:ext uri="{0D108BD9-81ED-4DB2-BD59-A6C34878D82A}">
                    <a16:rowId xmlns:a16="http://schemas.microsoft.com/office/drawing/2014/main" val="1180909189"/>
                  </a:ext>
                </a:extLst>
              </a:tr>
              <a:tr h="334246">
                <a:tc>
                  <a:txBody>
                    <a:bodyPr/>
                    <a:lstStyle/>
                    <a:p>
                      <a:pPr algn="ctr"/>
                      <a:r>
                        <a:rPr kumimoji="1" lang="ja-JP" altLang="en-US" sz="1200" dirty="0"/>
                        <a:t>３万円</a:t>
                      </a:r>
                    </a:p>
                  </a:txBody>
                  <a:tcPr/>
                </a:tc>
                <a:tc>
                  <a:txBody>
                    <a:bodyPr/>
                    <a:lstStyle/>
                    <a:p>
                      <a:pPr algn="ctr"/>
                      <a:r>
                        <a:rPr kumimoji="1" lang="ja-JP" altLang="en-US" sz="1200" dirty="0"/>
                        <a:t>９０</a:t>
                      </a:r>
                    </a:p>
                  </a:txBody>
                  <a:tcPr/>
                </a:tc>
                <a:tc>
                  <a:txBody>
                    <a:bodyPr/>
                    <a:lstStyle/>
                    <a:p>
                      <a:pPr algn="ctr"/>
                      <a:r>
                        <a:rPr kumimoji="1" lang="ja-JP" altLang="en-US" sz="1200" dirty="0"/>
                        <a:t>９１</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t>１２０万円超　１２５万円以下</a:t>
                      </a:r>
                    </a:p>
                  </a:txBody>
                  <a:tcPr/>
                </a:tc>
                <a:extLst>
                  <a:ext uri="{0D108BD9-81ED-4DB2-BD59-A6C34878D82A}">
                    <a16:rowId xmlns:a16="http://schemas.microsoft.com/office/drawing/2014/main" val="1482353981"/>
                  </a:ext>
                </a:extLst>
              </a:tr>
            </a:tbl>
          </a:graphicData>
        </a:graphic>
      </p:graphicFrame>
      <p:sp>
        <p:nvSpPr>
          <p:cNvPr id="13" name="角丸四角形吹き出し 8">
            <a:extLst>
              <a:ext uri="{FF2B5EF4-FFF2-40B4-BE49-F238E27FC236}">
                <a16:creationId xmlns:a16="http://schemas.microsoft.com/office/drawing/2014/main" id="{636ED22D-1D5E-553C-4E3D-40FF8B707155}"/>
              </a:ext>
            </a:extLst>
          </p:cNvPr>
          <p:cNvSpPr/>
          <p:nvPr/>
        </p:nvSpPr>
        <p:spPr>
          <a:xfrm>
            <a:off x="5411633" y="5854359"/>
            <a:ext cx="5582450" cy="899206"/>
          </a:xfrm>
          <a:prstGeom prst="wedgeRoundRectCallout">
            <a:avLst>
              <a:gd name="adj1" fmla="val -69479"/>
              <a:gd name="adj2" fmla="val -43689"/>
              <a:gd name="adj3" fmla="val 1666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rPr>
              <a:t>特定親族各人別の特定親族特別控除の額に応じて、区分の欄に記載してください。</a:t>
            </a:r>
            <a:endParaRPr lang="en-US" altLang="ja-JP" dirty="0">
              <a:solidFill>
                <a:schemeClr val="bg1"/>
              </a:solidFill>
            </a:endParaRPr>
          </a:p>
        </p:txBody>
      </p:sp>
      <p:sp>
        <p:nvSpPr>
          <p:cNvPr id="6" name="テキスト ボックス 5">
            <a:extLst>
              <a:ext uri="{FF2B5EF4-FFF2-40B4-BE49-F238E27FC236}">
                <a16:creationId xmlns:a16="http://schemas.microsoft.com/office/drawing/2014/main" id="{07122A4C-4B2F-B5D0-9CA2-5EA4872CAE06}"/>
              </a:ext>
            </a:extLst>
          </p:cNvPr>
          <p:cNvSpPr txBox="1"/>
          <p:nvPr/>
        </p:nvSpPr>
        <p:spPr>
          <a:xfrm>
            <a:off x="793475" y="1835477"/>
            <a:ext cx="1388060" cy="646331"/>
          </a:xfrm>
          <a:prstGeom prst="rect">
            <a:avLst/>
          </a:prstGeom>
          <a:noFill/>
        </p:spPr>
        <p:txBody>
          <a:bodyPr wrap="square" rtlCol="0">
            <a:spAutoFit/>
          </a:bodyPr>
          <a:lstStyle/>
          <a:p>
            <a:r>
              <a:rPr kumimoji="1" lang="en-US" altLang="ja-JP" b="1" dirty="0">
                <a:solidFill>
                  <a:schemeClr val="bg1"/>
                </a:solidFill>
                <a:latin typeface="+mn-ea"/>
              </a:rPr>
              <a:t>610,000</a:t>
            </a:r>
          </a:p>
          <a:p>
            <a:endParaRPr kumimoji="1" lang="en-US" altLang="ja-JP" b="1" dirty="0">
              <a:solidFill>
                <a:schemeClr val="bg1"/>
              </a:solidFill>
              <a:latin typeface="+mn-ea"/>
            </a:endParaRPr>
          </a:p>
        </p:txBody>
      </p:sp>
      <p:sp>
        <p:nvSpPr>
          <p:cNvPr id="4" name="角丸四角形吹き出し 8">
            <a:extLst>
              <a:ext uri="{FF2B5EF4-FFF2-40B4-BE49-F238E27FC236}">
                <a16:creationId xmlns:a16="http://schemas.microsoft.com/office/drawing/2014/main" id="{88096C3A-F817-44C5-5F62-10160333B133}"/>
              </a:ext>
            </a:extLst>
          </p:cNvPr>
          <p:cNvSpPr/>
          <p:nvPr/>
        </p:nvSpPr>
        <p:spPr>
          <a:xfrm>
            <a:off x="439279" y="2772701"/>
            <a:ext cx="4029475" cy="1204070"/>
          </a:xfrm>
          <a:prstGeom prst="wedgeRoundRectCallout">
            <a:avLst>
              <a:gd name="adj1" fmla="val -24406"/>
              <a:gd name="adj2" fmla="val -90431"/>
              <a:gd name="adj3" fmla="val 1666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rPr>
              <a:t>「給与所得者の特定親族特別控除申告書」に基づいて控除した特定親族特別控除の額を記載してください。</a:t>
            </a:r>
            <a:endParaRPr lang="en-US" altLang="ja-JP" dirty="0">
              <a:solidFill>
                <a:schemeClr val="bg1"/>
              </a:solidFill>
            </a:endParaRPr>
          </a:p>
        </p:txBody>
      </p:sp>
    </p:spTree>
    <p:custDataLst>
      <p:tags r:id="rId1"/>
    </p:custDataLst>
    <p:extLst>
      <p:ext uri="{BB962C8B-B14F-4D97-AF65-F5344CB8AC3E}">
        <p14:creationId xmlns:p14="http://schemas.microsoft.com/office/powerpoint/2010/main" val="1859238619"/>
      </p:ext>
    </p:extLst>
  </p:cSld>
  <p:clrMapOvr>
    <a:masterClrMapping/>
  </p:clrMapOvr>
  <mc:AlternateContent xmlns:mc="http://schemas.openxmlformats.org/markup-compatibility/2006" xmlns:p14="http://schemas.microsoft.com/office/powerpoint/2010/main">
    <mc:Choice Requires="p14">
      <p:transition spd="slow" p14:dur="3500" advTm="36000"/>
    </mc:Choice>
    <mc:Fallback xmlns="">
      <p:transition spd="slow"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3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4000"/>
                            </p:stCondLst>
                            <p:childTnLst>
                              <p:par>
                                <p:cTn id="9" presetID="10" presetClass="entr" presetSubtype="0" fill="hold" grpId="0" nodeType="afterEffect">
                                  <p:stCondLst>
                                    <p:cond delay="13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4F443A1A-FACE-F06A-CDDC-33E3EF87F378}"/>
              </a:ext>
            </a:extLst>
          </p:cNvPr>
          <p:cNvPicPr>
            <a:picLocks noChangeAspect="1"/>
          </p:cNvPicPr>
          <p:nvPr/>
        </p:nvPicPr>
        <p:blipFill>
          <a:blip r:embed="rId4"/>
          <a:stretch>
            <a:fillRect/>
          </a:stretch>
        </p:blipFill>
        <p:spPr>
          <a:xfrm>
            <a:off x="179047" y="5228472"/>
            <a:ext cx="7535327" cy="1612002"/>
          </a:xfrm>
          <a:prstGeom prst="rect">
            <a:avLst/>
          </a:prstGeom>
        </p:spPr>
      </p:pic>
      <p:pic>
        <p:nvPicPr>
          <p:cNvPr id="1027" name="Picture 3"/>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0922" y="341766"/>
            <a:ext cx="5943953" cy="5914624"/>
          </a:xfrm>
          <a:prstGeom prst="rect">
            <a:avLst/>
          </a:prstGeom>
          <a:noFill/>
          <a:ln>
            <a:noFill/>
          </a:ln>
          <a:effectLst/>
        </p:spPr>
      </p:pic>
      <p:sp>
        <p:nvSpPr>
          <p:cNvPr id="2" name="タイトル 1"/>
          <p:cNvSpPr>
            <a:spLocks noGrp="1"/>
          </p:cNvSpPr>
          <p:nvPr>
            <p:ph type="title"/>
          </p:nvPr>
        </p:nvSpPr>
        <p:spPr>
          <a:xfrm>
            <a:off x="526608" y="349963"/>
            <a:ext cx="8512617" cy="1157198"/>
          </a:xfrm>
        </p:spPr>
        <p:txBody>
          <a:bodyPr>
            <a:normAutofit/>
          </a:bodyPr>
          <a:lstStyle/>
          <a:p>
            <a:r>
              <a:rPr kumimoji="1" lang="en-US" altLang="ja-JP" dirty="0"/>
              <a:t>4</a:t>
            </a:r>
            <a:r>
              <a:rPr kumimoji="1" lang="ja-JP" altLang="en-US" dirty="0"/>
              <a:t>　給与支払報告書の提出方法</a:t>
            </a:r>
            <a:br>
              <a:rPr kumimoji="1" lang="en-US" altLang="ja-JP" dirty="0"/>
            </a:br>
            <a:endParaRPr kumimoji="1" lang="ja-JP" altLang="en-US" sz="3200" dirty="0"/>
          </a:p>
        </p:txBody>
      </p:sp>
      <p:sp>
        <p:nvSpPr>
          <p:cNvPr id="4" name="スライド番号プレースホルダー 3"/>
          <p:cNvSpPr>
            <a:spLocks noGrp="1"/>
          </p:cNvSpPr>
          <p:nvPr>
            <p:ph type="sldNum" sz="quarter" idx="12"/>
          </p:nvPr>
        </p:nvSpPr>
        <p:spPr>
          <a:xfrm>
            <a:off x="11329614" y="6333227"/>
            <a:ext cx="683339" cy="365125"/>
          </a:xfrm>
        </p:spPr>
        <p:txBody>
          <a:bodyPr>
            <a:normAutofit fontScale="77500" lnSpcReduction="20000"/>
          </a:bodyPr>
          <a:lstStyle/>
          <a:p>
            <a:r>
              <a:rPr kumimoji="1" lang="en-US" altLang="ja-JP" sz="2800" dirty="0">
                <a:solidFill>
                  <a:schemeClr val="bg1"/>
                </a:solidFill>
              </a:rPr>
              <a:t>16</a:t>
            </a:r>
            <a:endParaRPr kumimoji="1" lang="ja-JP" altLang="en-US" sz="2800" dirty="0">
              <a:solidFill>
                <a:schemeClr val="bg1"/>
              </a:solidFill>
            </a:endParaRPr>
          </a:p>
        </p:txBody>
      </p:sp>
      <p:sp>
        <p:nvSpPr>
          <p:cNvPr id="9" name="角丸四角形吹き出し 8"/>
          <p:cNvSpPr/>
          <p:nvPr/>
        </p:nvSpPr>
        <p:spPr>
          <a:xfrm>
            <a:off x="294474" y="1133012"/>
            <a:ext cx="6172647" cy="816939"/>
          </a:xfrm>
          <a:prstGeom prst="wedgeRoundRectCallout">
            <a:avLst>
              <a:gd name="adj1" fmla="val 64650"/>
              <a:gd name="adj2" fmla="val 37720"/>
              <a:gd name="adj3" fmla="val 1666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rPr>
              <a:t>総括表１枚、個人別明細書１人につき１枚を、右の図の順番で提出してください。</a:t>
            </a:r>
            <a:endParaRPr lang="en-US" altLang="ja-JP" dirty="0">
              <a:solidFill>
                <a:schemeClr val="bg1"/>
              </a:solidFill>
            </a:endParaRPr>
          </a:p>
        </p:txBody>
      </p:sp>
      <p:sp>
        <p:nvSpPr>
          <p:cNvPr id="5" name="角丸四角形吹き出し 7">
            <a:extLst>
              <a:ext uri="{FF2B5EF4-FFF2-40B4-BE49-F238E27FC236}">
                <a16:creationId xmlns:a16="http://schemas.microsoft.com/office/drawing/2014/main" id="{3774804B-652A-1C28-E8DE-5BAA14DC320B}"/>
              </a:ext>
            </a:extLst>
          </p:cNvPr>
          <p:cNvSpPr/>
          <p:nvPr/>
        </p:nvSpPr>
        <p:spPr>
          <a:xfrm>
            <a:off x="370672" y="3558922"/>
            <a:ext cx="6096449" cy="1501528"/>
          </a:xfrm>
          <a:prstGeom prst="wedgeRoundRectCallout">
            <a:avLst>
              <a:gd name="adj1" fmla="val -31088"/>
              <a:gd name="adj2" fmla="val 117490"/>
              <a:gd name="adj3" fmla="val 1666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rPr>
              <a:t>提出後に追加・訂正がある場合、追加・訂正分の個人別明細書と総括表を新たに作成してください。その際、総括表の左上部分の</a:t>
            </a:r>
            <a:r>
              <a:rPr lang="en-US" altLang="ja-JP" dirty="0">
                <a:solidFill>
                  <a:schemeClr val="bg1"/>
                </a:solidFill>
              </a:rPr>
              <a:t>『</a:t>
            </a:r>
            <a:r>
              <a:rPr lang="ja-JP" altLang="en-US" dirty="0">
                <a:solidFill>
                  <a:schemeClr val="bg1"/>
                </a:solidFill>
              </a:rPr>
              <a:t>追加</a:t>
            </a:r>
            <a:r>
              <a:rPr lang="en-US" altLang="ja-JP" dirty="0">
                <a:solidFill>
                  <a:schemeClr val="bg1"/>
                </a:solidFill>
              </a:rPr>
              <a:t>』『</a:t>
            </a:r>
            <a:r>
              <a:rPr lang="ja-JP" altLang="en-US" dirty="0">
                <a:solidFill>
                  <a:schemeClr val="bg1"/>
                </a:solidFill>
              </a:rPr>
              <a:t>訂正</a:t>
            </a:r>
            <a:r>
              <a:rPr lang="en-US" altLang="ja-JP" dirty="0">
                <a:solidFill>
                  <a:schemeClr val="bg1"/>
                </a:solidFill>
              </a:rPr>
              <a:t>』</a:t>
            </a:r>
            <a:r>
              <a:rPr lang="ja-JP" altLang="en-US" dirty="0">
                <a:solidFill>
                  <a:schemeClr val="bg1"/>
                </a:solidFill>
              </a:rPr>
              <a:t>のいずれかを〇で囲み、個人別明細書を一緒に再提出してください</a:t>
            </a:r>
            <a:endParaRPr lang="en-US" altLang="ja-JP" dirty="0">
              <a:solidFill>
                <a:schemeClr val="bg1"/>
              </a:solidFill>
            </a:endParaRPr>
          </a:p>
        </p:txBody>
      </p:sp>
      <p:sp>
        <p:nvSpPr>
          <p:cNvPr id="8" name="角丸四角形吹き出し 7"/>
          <p:cNvSpPr/>
          <p:nvPr/>
        </p:nvSpPr>
        <p:spPr>
          <a:xfrm>
            <a:off x="294473" y="2127397"/>
            <a:ext cx="6096449" cy="958703"/>
          </a:xfrm>
          <a:prstGeom prst="wedgeRoundRectCallout">
            <a:avLst>
              <a:gd name="adj1" fmla="val 64217"/>
              <a:gd name="adj2" fmla="val 134182"/>
              <a:gd name="adj3" fmla="val 1666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rPr>
              <a:t>普通徴収仕切り紙を、個人別明細書の特別徴収分と普通徴収分の間に挟みこんでください。</a:t>
            </a:r>
            <a:endParaRPr lang="en-US" altLang="ja-JP" dirty="0">
              <a:solidFill>
                <a:schemeClr val="bg1"/>
              </a:solidFill>
            </a:endParaRPr>
          </a:p>
        </p:txBody>
      </p:sp>
      <p:sp>
        <p:nvSpPr>
          <p:cNvPr id="14" name="正方形/長方形 13">
            <a:extLst>
              <a:ext uri="{FF2B5EF4-FFF2-40B4-BE49-F238E27FC236}">
                <a16:creationId xmlns:a16="http://schemas.microsoft.com/office/drawing/2014/main" id="{6D93D160-8F2E-1473-02CE-8C55771D0410}"/>
              </a:ext>
            </a:extLst>
          </p:cNvPr>
          <p:cNvSpPr/>
          <p:nvPr/>
        </p:nvSpPr>
        <p:spPr>
          <a:xfrm>
            <a:off x="750472" y="5870529"/>
            <a:ext cx="878303" cy="6452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custDataLst>
      <p:tags r:id="rId1"/>
    </p:custDataLst>
    <p:extLst>
      <p:ext uri="{BB962C8B-B14F-4D97-AF65-F5344CB8AC3E}">
        <p14:creationId xmlns:p14="http://schemas.microsoft.com/office/powerpoint/2010/main" val="3721287733"/>
      </p:ext>
    </p:extLst>
  </p:cSld>
  <p:clrMapOvr>
    <a:masterClrMapping/>
  </p:clrMapOvr>
  <mc:AlternateContent xmlns:mc="http://schemas.openxmlformats.org/markup-compatibility/2006" xmlns:p14="http://schemas.microsoft.com/office/powerpoint/2010/main">
    <mc:Choice Requires="p14">
      <p:transition spd="slow" p14:dur="3500" advClick="0" advTm="40000"/>
    </mc:Choice>
    <mc:Fallback xmlns="">
      <p:transition spd="slow" advClick="0"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
                            </p:stCondLst>
                            <p:childTnLst>
                              <p:par>
                                <p:cTn id="13" presetID="10" presetClass="entr" presetSubtype="0" fill="hold" grpId="0" nodeType="afterEffect">
                                  <p:stCondLst>
                                    <p:cond delay="13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面の領域"/>
          <p:cNvPicPr>
            <a:picLocks/>
          </p:cNvPicPr>
          <p:nvPr/>
        </p:nvPicPr>
        <p:blipFill>
          <a:blip r:embed="rId3">
            <a:extLst>
              <a:ext uri="{28A0092B-C50C-407E-A947-70E740481C1C}">
                <a14:useLocalDpi xmlns:a14="http://schemas.microsoft.com/office/drawing/2010/main" val="0"/>
              </a:ext>
            </a:extLst>
          </a:blip>
          <a:stretch>
            <a:fillRect/>
          </a:stretch>
        </p:blipFill>
        <p:spPr>
          <a:xfrm>
            <a:off x="497946" y="1394806"/>
            <a:ext cx="7602081" cy="5333433"/>
          </a:xfrm>
          <a:prstGeom prst="rect">
            <a:avLst/>
          </a:prstGeom>
          <a:ln>
            <a:solidFill>
              <a:schemeClr val="tx1"/>
            </a:solidFill>
          </a:ln>
        </p:spPr>
      </p:pic>
      <p:sp>
        <p:nvSpPr>
          <p:cNvPr id="2" name="タイトル 1"/>
          <p:cNvSpPr>
            <a:spLocks noGrp="1"/>
          </p:cNvSpPr>
          <p:nvPr>
            <p:ph type="title"/>
          </p:nvPr>
        </p:nvSpPr>
        <p:spPr>
          <a:xfrm>
            <a:off x="497946" y="530528"/>
            <a:ext cx="8596668" cy="1320800"/>
          </a:xfrm>
        </p:spPr>
        <p:txBody>
          <a:bodyPr>
            <a:normAutofit/>
          </a:bodyPr>
          <a:lstStyle/>
          <a:p>
            <a:r>
              <a:rPr lang="ja-JP" altLang="en-US" dirty="0"/>
              <a:t>５</a:t>
            </a:r>
            <a:r>
              <a:rPr kumimoji="1" lang="ja-JP" altLang="en-US" dirty="0"/>
              <a:t>　給与所得者異動届出書について</a:t>
            </a:r>
          </a:p>
        </p:txBody>
      </p:sp>
      <p:sp>
        <p:nvSpPr>
          <p:cNvPr id="3" name="スライド番号プレースホルダー 2"/>
          <p:cNvSpPr>
            <a:spLocks noGrp="1"/>
          </p:cNvSpPr>
          <p:nvPr>
            <p:ph type="sldNum" sz="quarter" idx="12"/>
          </p:nvPr>
        </p:nvSpPr>
        <p:spPr>
          <a:xfrm>
            <a:off x="11419588" y="6363114"/>
            <a:ext cx="683339" cy="365125"/>
          </a:xfrm>
        </p:spPr>
        <p:txBody>
          <a:bodyPr>
            <a:normAutofit fontScale="77500" lnSpcReduction="20000"/>
          </a:bodyPr>
          <a:lstStyle/>
          <a:p>
            <a:r>
              <a:rPr kumimoji="1" lang="en-US" altLang="ja-JP" sz="2800" dirty="0">
                <a:solidFill>
                  <a:schemeClr val="bg1"/>
                </a:solidFill>
              </a:rPr>
              <a:t>17</a:t>
            </a:r>
            <a:endParaRPr kumimoji="1" lang="ja-JP" altLang="en-US" sz="2800" dirty="0">
              <a:solidFill>
                <a:schemeClr val="bg1"/>
              </a:solidFill>
            </a:endParaRPr>
          </a:p>
        </p:txBody>
      </p:sp>
      <p:sp>
        <p:nvSpPr>
          <p:cNvPr id="9" name="テキスト ボックス 8"/>
          <p:cNvSpPr txBox="1"/>
          <p:nvPr/>
        </p:nvSpPr>
        <p:spPr>
          <a:xfrm>
            <a:off x="6257925" y="2307850"/>
            <a:ext cx="4714875" cy="3507343"/>
          </a:xfrm>
          <a:prstGeom prst="flowChartAlternateProcess">
            <a:avLst/>
          </a:prstGeom>
          <a:solidFill>
            <a:schemeClr val="tx1"/>
          </a:solidFill>
          <a:ln w="38100">
            <a:solidFill>
              <a:schemeClr val="accent1"/>
            </a:solidFill>
          </a:ln>
          <a:effectLst>
            <a:glow rad="139700">
              <a:schemeClr val="accent2">
                <a:alpha val="40000"/>
              </a:schemeClr>
            </a:glow>
          </a:effectLst>
        </p:spPr>
        <p:txBody>
          <a:bodyPr wrap="square" rtlCol="0">
            <a:spAutoFit/>
          </a:bodyPr>
          <a:lstStyle/>
          <a:p>
            <a:pPr marL="285750" indent="-285750">
              <a:buClr>
                <a:schemeClr val="accent1"/>
              </a:buClr>
              <a:buFont typeface="Wingdings" panose="05000000000000000000" pitchFamily="2" charset="2"/>
              <a:buChar char="u"/>
            </a:pPr>
            <a:r>
              <a:rPr lang="ja-JP" altLang="en-US" sz="2000" dirty="0">
                <a:solidFill>
                  <a:schemeClr val="bg1"/>
                </a:solidFill>
              </a:rPr>
              <a:t>令和８年度給与支払報告書を提出した後に、</a:t>
            </a:r>
            <a:r>
              <a:rPr lang="ja-JP" altLang="en-US" sz="2000" b="1" dirty="0">
                <a:solidFill>
                  <a:srgbClr val="FF0000"/>
                </a:solidFill>
              </a:rPr>
              <a:t>退職・休職・転勤等</a:t>
            </a:r>
            <a:r>
              <a:rPr lang="ja-JP" altLang="en-US" sz="2000" dirty="0">
                <a:solidFill>
                  <a:schemeClr val="bg1"/>
                </a:solidFill>
              </a:rPr>
              <a:t>をされた従業員がいる場合、必要事項を記載の上、お早めにご提出ください。</a:t>
            </a:r>
            <a:endParaRPr lang="en-US" altLang="ja-JP" sz="2000" dirty="0">
              <a:solidFill>
                <a:schemeClr val="bg1"/>
              </a:solidFill>
            </a:endParaRPr>
          </a:p>
          <a:p>
            <a:pPr marL="285750" indent="-285750">
              <a:buClr>
                <a:schemeClr val="accent1"/>
              </a:buClr>
              <a:buFont typeface="Wingdings" panose="05000000000000000000" pitchFamily="2" charset="2"/>
              <a:buChar char="u"/>
            </a:pPr>
            <a:endParaRPr lang="en-US" altLang="ja-JP" sz="2000" dirty="0"/>
          </a:p>
          <a:p>
            <a:pPr marL="285750" indent="-285750">
              <a:buClr>
                <a:schemeClr val="accent1"/>
              </a:buClr>
              <a:buFont typeface="Wingdings" panose="05000000000000000000" pitchFamily="2" charset="2"/>
              <a:buChar char="u"/>
            </a:pPr>
            <a:r>
              <a:rPr lang="ja-JP" altLang="en-US" sz="2000" dirty="0">
                <a:solidFill>
                  <a:schemeClr val="bg1"/>
                </a:solidFill>
              </a:rPr>
              <a:t>従業員が令和７年中に転居している（令和７年度と令和８年度で課税地が異なる）場合は、</a:t>
            </a:r>
            <a:r>
              <a:rPr lang="ja-JP" altLang="en-US" sz="2000" b="1" dirty="0">
                <a:solidFill>
                  <a:srgbClr val="FF0000"/>
                </a:solidFill>
              </a:rPr>
              <a:t>それぞれの区市町村へ提出が必要</a:t>
            </a:r>
            <a:r>
              <a:rPr lang="ja-JP" altLang="en-US" sz="2000" dirty="0">
                <a:solidFill>
                  <a:schemeClr val="bg1"/>
                </a:solidFill>
              </a:rPr>
              <a:t>です</a:t>
            </a:r>
            <a:r>
              <a:rPr lang="ja-JP" altLang="en-US" sz="2000" dirty="0"/>
              <a:t>。</a:t>
            </a:r>
            <a:endParaRPr lang="en-US" altLang="ja-JP" sz="2000" dirty="0"/>
          </a:p>
        </p:txBody>
      </p:sp>
    </p:spTree>
    <p:custDataLst>
      <p:tags r:id="rId1"/>
    </p:custDataLst>
    <p:extLst>
      <p:ext uri="{BB962C8B-B14F-4D97-AF65-F5344CB8AC3E}">
        <p14:creationId xmlns:p14="http://schemas.microsoft.com/office/powerpoint/2010/main" val="2929247084"/>
      </p:ext>
    </p:extLst>
  </p:cSld>
  <p:clrMapOvr>
    <a:masterClrMapping/>
  </p:clrMapOvr>
  <mc:AlternateContent xmlns:mc="http://schemas.openxmlformats.org/markup-compatibility/2006" xmlns:p14="http://schemas.microsoft.com/office/powerpoint/2010/main">
    <mc:Choice Requires="p14">
      <p:transition spd="slow" p14:dur="35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2084" y="746312"/>
            <a:ext cx="8596668" cy="1320800"/>
          </a:xfrm>
        </p:spPr>
        <p:txBody>
          <a:bodyPr/>
          <a:lstStyle/>
          <a:p>
            <a:r>
              <a:rPr lang="ja-JP" altLang="en-US" dirty="0"/>
              <a:t>６</a:t>
            </a:r>
            <a:r>
              <a:rPr kumimoji="1" lang="ja-JP" altLang="en-US" dirty="0"/>
              <a:t>　</a:t>
            </a:r>
            <a:r>
              <a:rPr lang="ja-JP" altLang="en-US" dirty="0"/>
              <a:t>注意点</a:t>
            </a:r>
            <a:r>
              <a:rPr kumimoji="1" lang="ja-JP" altLang="en-US" dirty="0"/>
              <a:t>①</a:t>
            </a:r>
          </a:p>
        </p:txBody>
      </p:sp>
      <p:sp>
        <p:nvSpPr>
          <p:cNvPr id="3" name="コンテンツ プレースホルダー 2"/>
          <p:cNvSpPr>
            <a:spLocks noGrp="1"/>
          </p:cNvSpPr>
          <p:nvPr>
            <p:ph idx="1"/>
          </p:nvPr>
        </p:nvSpPr>
        <p:spPr>
          <a:xfrm>
            <a:off x="677334" y="2162174"/>
            <a:ext cx="9866841" cy="4114801"/>
          </a:xfrm>
        </p:spPr>
        <p:txBody>
          <a:bodyPr>
            <a:normAutofit lnSpcReduction="10000"/>
          </a:bodyPr>
          <a:lstStyle/>
          <a:p>
            <a:pPr>
              <a:buFont typeface="Wingdings" panose="05000000000000000000" pitchFamily="2" charset="2"/>
              <a:buChar char="u"/>
            </a:pPr>
            <a:r>
              <a:rPr lang="ja-JP" altLang="en-US" sz="2200" b="1" dirty="0">
                <a:solidFill>
                  <a:srgbClr val="FF0000"/>
                </a:solidFill>
              </a:rPr>
              <a:t>フリガナ・生年月日・住所</a:t>
            </a:r>
            <a:r>
              <a:rPr lang="ja-JP" altLang="en-US" sz="2200" dirty="0">
                <a:solidFill>
                  <a:schemeClr val="tx1"/>
                </a:solidFill>
              </a:rPr>
              <a:t>を忘れずに記載してください。記載が漏れていると、事業所へお問い合わせをさせていただく場合があります。</a:t>
            </a:r>
            <a:endParaRPr lang="en-US" altLang="ja-JP" sz="2200" dirty="0">
              <a:solidFill>
                <a:schemeClr val="tx1"/>
              </a:solidFill>
            </a:endParaRPr>
          </a:p>
          <a:p>
            <a:pPr>
              <a:buFont typeface="Wingdings" panose="05000000000000000000" pitchFamily="2" charset="2"/>
              <a:buChar char="u"/>
            </a:pPr>
            <a:endParaRPr lang="en-US" altLang="ja-JP" sz="2200" dirty="0"/>
          </a:p>
          <a:p>
            <a:pPr>
              <a:buFont typeface="Wingdings" panose="05000000000000000000" pitchFamily="2" charset="2"/>
              <a:buChar char="u"/>
            </a:pPr>
            <a:r>
              <a:rPr lang="ja-JP" altLang="en-US" sz="2200" b="1" dirty="0">
                <a:solidFill>
                  <a:srgbClr val="FF0000"/>
                </a:solidFill>
              </a:rPr>
              <a:t>個人番号</a:t>
            </a:r>
            <a:r>
              <a:rPr lang="ja-JP" altLang="en-US" sz="2200" dirty="0">
                <a:solidFill>
                  <a:schemeClr val="tx1"/>
                </a:solidFill>
              </a:rPr>
              <a:t>は必ず記載してください。なお、本人の強い拒否や、退職者で連絡がつかない等の事情で収集が難しいときは、未記入でも構いませんが、事業所へ詳細をお伺いする場合があります。</a:t>
            </a:r>
            <a:endParaRPr lang="en-US" altLang="ja-JP" sz="2200" dirty="0">
              <a:solidFill>
                <a:schemeClr val="tx1"/>
              </a:solidFill>
            </a:endParaRPr>
          </a:p>
          <a:p>
            <a:pPr>
              <a:buFont typeface="Wingdings" panose="05000000000000000000" pitchFamily="2" charset="2"/>
              <a:buChar char="u"/>
            </a:pPr>
            <a:endParaRPr lang="en-US" altLang="ja-JP" sz="2200" dirty="0">
              <a:solidFill>
                <a:schemeClr val="tx1"/>
              </a:solidFill>
            </a:endParaRPr>
          </a:p>
          <a:p>
            <a:pPr>
              <a:buFont typeface="Wingdings" panose="05000000000000000000" pitchFamily="2" charset="2"/>
              <a:buChar char="u"/>
            </a:pPr>
            <a:r>
              <a:rPr lang="ja-JP" altLang="en-US" sz="2200" dirty="0">
                <a:solidFill>
                  <a:schemeClr val="tx1"/>
                </a:solidFill>
              </a:rPr>
              <a:t>台東区にお住まいの従業員がいない場合、総括表の提出は不要です。</a:t>
            </a:r>
            <a:endParaRPr lang="en-US" altLang="ja-JP" sz="2200" dirty="0">
              <a:solidFill>
                <a:schemeClr val="tx1"/>
              </a:solidFill>
            </a:endParaRPr>
          </a:p>
          <a:p>
            <a:pPr>
              <a:buFont typeface="Wingdings" panose="05000000000000000000" pitchFamily="2" charset="2"/>
              <a:buChar char="u"/>
            </a:pPr>
            <a:endParaRPr lang="en-US" altLang="ja-JP" sz="2200" dirty="0">
              <a:solidFill>
                <a:schemeClr val="tx1"/>
              </a:solidFill>
            </a:endParaRPr>
          </a:p>
          <a:p>
            <a:pPr>
              <a:buFont typeface="Wingdings" panose="05000000000000000000" pitchFamily="2" charset="2"/>
              <a:buChar char="u"/>
            </a:pPr>
            <a:r>
              <a:rPr lang="ja-JP" altLang="en-US" sz="2200" dirty="0">
                <a:solidFill>
                  <a:schemeClr val="tx1"/>
                </a:solidFill>
              </a:rPr>
              <a:t>提出する個人別明細書と報告人員の数は必ず一致させてください。</a:t>
            </a:r>
            <a:endParaRPr lang="en-US" altLang="ja-JP" sz="2200" dirty="0">
              <a:solidFill>
                <a:schemeClr val="tx1"/>
              </a:solidFill>
            </a:endParaRPr>
          </a:p>
          <a:p>
            <a:pPr marL="0" indent="0">
              <a:buNone/>
            </a:pPr>
            <a:endParaRPr lang="en-US" altLang="ja-JP" sz="2200" dirty="0">
              <a:solidFill>
                <a:schemeClr val="tx1"/>
              </a:solidFill>
            </a:endParaRPr>
          </a:p>
        </p:txBody>
      </p:sp>
      <p:sp>
        <p:nvSpPr>
          <p:cNvPr id="4" name="スライド番号プレースホルダー 3"/>
          <p:cNvSpPr>
            <a:spLocks noGrp="1"/>
          </p:cNvSpPr>
          <p:nvPr>
            <p:ph type="sldNum" sz="quarter" idx="12"/>
          </p:nvPr>
        </p:nvSpPr>
        <p:spPr>
          <a:xfrm>
            <a:off x="11333863" y="6276976"/>
            <a:ext cx="683339" cy="365125"/>
          </a:xfrm>
        </p:spPr>
        <p:txBody>
          <a:bodyPr>
            <a:normAutofit fontScale="77500" lnSpcReduction="20000"/>
          </a:bodyPr>
          <a:lstStyle/>
          <a:p>
            <a:r>
              <a:rPr kumimoji="1" lang="en-US" altLang="ja-JP" sz="2800" dirty="0">
                <a:solidFill>
                  <a:schemeClr val="bg1"/>
                </a:solidFill>
              </a:rPr>
              <a:t>18</a:t>
            </a:r>
            <a:endParaRPr kumimoji="1" lang="ja-JP" altLang="en-US" sz="2800" dirty="0">
              <a:solidFill>
                <a:schemeClr val="bg1"/>
              </a:solidFill>
            </a:endParaRPr>
          </a:p>
        </p:txBody>
      </p:sp>
    </p:spTree>
    <p:custDataLst>
      <p:tags r:id="rId1"/>
    </p:custDataLst>
    <p:extLst>
      <p:ext uri="{BB962C8B-B14F-4D97-AF65-F5344CB8AC3E}">
        <p14:creationId xmlns:p14="http://schemas.microsoft.com/office/powerpoint/2010/main" val="3798827004"/>
      </p:ext>
    </p:extLst>
  </p:cSld>
  <p:clrMapOvr>
    <a:masterClrMapping/>
  </p:clrMapOvr>
  <mc:AlternateContent xmlns:mc="http://schemas.openxmlformats.org/markup-compatibility/2006" xmlns:p14="http://schemas.microsoft.com/office/powerpoint/2010/main">
    <mc:Choice Requires="p14">
      <p:transition spd="slow" p14:dur="3500" advTm="29000"/>
    </mc:Choice>
    <mc:Fallback xmlns="">
      <p:transition spd="slow"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20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200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00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2188" y="552450"/>
            <a:ext cx="8596668" cy="714375"/>
          </a:xfrm>
        </p:spPr>
        <p:txBody>
          <a:bodyPr>
            <a:normAutofit/>
          </a:bodyPr>
          <a:lstStyle/>
          <a:p>
            <a:r>
              <a:rPr lang="ja-JP" altLang="en-US" dirty="0"/>
              <a:t>１　</a:t>
            </a:r>
            <a:r>
              <a:rPr kumimoji="1" lang="ja-JP" altLang="en-US" dirty="0"/>
              <a:t>給与支払報告書の提出について</a:t>
            </a: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3211024403"/>
              </p:ext>
            </p:extLst>
          </p:nvPr>
        </p:nvGraphicFramePr>
        <p:xfrm>
          <a:off x="492188" y="1489424"/>
          <a:ext cx="8596668" cy="5086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スライド番号プレースホルダー 5"/>
          <p:cNvSpPr>
            <a:spLocks noGrp="1"/>
          </p:cNvSpPr>
          <p:nvPr>
            <p:ph type="sldNum" sz="quarter" idx="12"/>
          </p:nvPr>
        </p:nvSpPr>
        <p:spPr>
          <a:xfrm>
            <a:off x="11366219" y="6296317"/>
            <a:ext cx="683339" cy="365125"/>
          </a:xfrm>
        </p:spPr>
        <p:txBody>
          <a:bodyPr>
            <a:normAutofit fontScale="70000" lnSpcReduction="20000"/>
          </a:bodyPr>
          <a:lstStyle/>
          <a:p>
            <a:r>
              <a:rPr kumimoji="1" lang="en-US" altLang="ja-JP" sz="3200" dirty="0">
                <a:solidFill>
                  <a:schemeClr val="bg1"/>
                </a:solidFill>
              </a:rPr>
              <a:t>1</a:t>
            </a:r>
            <a:endParaRPr kumimoji="1" lang="ja-JP" altLang="en-US" sz="3200" dirty="0">
              <a:solidFill>
                <a:schemeClr val="bg1"/>
              </a:solidFill>
            </a:endParaRPr>
          </a:p>
        </p:txBody>
      </p:sp>
    </p:spTree>
    <p:custDataLst>
      <p:tags r:id="rId1"/>
    </p:custDataLst>
    <p:extLst>
      <p:ext uri="{BB962C8B-B14F-4D97-AF65-F5344CB8AC3E}">
        <p14:creationId xmlns:p14="http://schemas.microsoft.com/office/powerpoint/2010/main" val="2068885827"/>
      </p:ext>
    </p:extLst>
  </p:cSld>
  <p:clrMapOvr>
    <a:masterClrMapping/>
  </p:clrMapOvr>
  <mc:AlternateContent xmlns:mc="http://schemas.openxmlformats.org/markup-compatibility/2006" xmlns:p14="http://schemas.microsoft.com/office/powerpoint/2010/main">
    <mc:Choice Requires="p14">
      <p:transition spd="slow" p14:dur="35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187D316B-014E-4ADC-8419-34CACDB7F4F1}"/>
                                            </p:graphicEl>
                                          </p:spTgt>
                                        </p:tgtEl>
                                        <p:attrNameLst>
                                          <p:attrName>style.visibility</p:attrName>
                                        </p:attrNameLst>
                                      </p:cBhvr>
                                      <p:to>
                                        <p:strVal val="visible"/>
                                      </p:to>
                                    </p:set>
                                    <p:animEffect transition="in" filter="fade">
                                      <p:cBhvr>
                                        <p:cTn id="7" dur="1000"/>
                                        <p:tgtEl>
                                          <p:spTgt spid="10">
                                            <p:graphicEl>
                                              <a:dgm id="{187D316B-014E-4ADC-8419-34CACDB7F4F1}"/>
                                            </p:graphicEl>
                                          </p:spTgt>
                                        </p:tgtEl>
                                      </p:cBhvr>
                                    </p:animEffect>
                                    <p:anim calcmode="lin" valueType="num">
                                      <p:cBhvr>
                                        <p:cTn id="8" dur="1000" fill="hold"/>
                                        <p:tgtEl>
                                          <p:spTgt spid="10">
                                            <p:graphicEl>
                                              <a:dgm id="{187D316B-014E-4ADC-8419-34CACDB7F4F1}"/>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187D316B-014E-4ADC-8419-34CACDB7F4F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graphicEl>
                                              <a:dgm id="{41B37F93-0D9B-4B49-8EE9-077D4A91754A}"/>
                                            </p:graphicEl>
                                          </p:spTgt>
                                        </p:tgtEl>
                                        <p:attrNameLst>
                                          <p:attrName>style.visibility</p:attrName>
                                        </p:attrNameLst>
                                      </p:cBhvr>
                                      <p:to>
                                        <p:strVal val="visible"/>
                                      </p:to>
                                    </p:set>
                                    <p:animEffect transition="in" filter="fade">
                                      <p:cBhvr>
                                        <p:cTn id="14" dur="1000"/>
                                        <p:tgtEl>
                                          <p:spTgt spid="10">
                                            <p:graphicEl>
                                              <a:dgm id="{41B37F93-0D9B-4B49-8EE9-077D4A91754A}"/>
                                            </p:graphicEl>
                                          </p:spTgt>
                                        </p:tgtEl>
                                      </p:cBhvr>
                                    </p:animEffect>
                                    <p:anim calcmode="lin" valueType="num">
                                      <p:cBhvr>
                                        <p:cTn id="15" dur="1000" fill="hold"/>
                                        <p:tgtEl>
                                          <p:spTgt spid="10">
                                            <p:graphicEl>
                                              <a:dgm id="{41B37F93-0D9B-4B49-8EE9-077D4A91754A}"/>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41B37F93-0D9B-4B49-8EE9-077D4A91754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graphicEl>
                                              <a:dgm id="{A9DE19A0-5174-4D9E-8591-3B7A3CF0CCA0}"/>
                                            </p:graphicEl>
                                          </p:spTgt>
                                        </p:tgtEl>
                                        <p:attrNameLst>
                                          <p:attrName>style.visibility</p:attrName>
                                        </p:attrNameLst>
                                      </p:cBhvr>
                                      <p:to>
                                        <p:strVal val="visible"/>
                                      </p:to>
                                    </p:set>
                                    <p:animEffect transition="in" filter="fade">
                                      <p:cBhvr>
                                        <p:cTn id="21" dur="1000"/>
                                        <p:tgtEl>
                                          <p:spTgt spid="10">
                                            <p:graphicEl>
                                              <a:dgm id="{A9DE19A0-5174-4D9E-8591-3B7A3CF0CCA0}"/>
                                            </p:graphicEl>
                                          </p:spTgt>
                                        </p:tgtEl>
                                      </p:cBhvr>
                                    </p:animEffect>
                                    <p:anim calcmode="lin" valueType="num">
                                      <p:cBhvr>
                                        <p:cTn id="22" dur="1000" fill="hold"/>
                                        <p:tgtEl>
                                          <p:spTgt spid="10">
                                            <p:graphicEl>
                                              <a:dgm id="{A9DE19A0-5174-4D9E-8591-3B7A3CF0CCA0}"/>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A9DE19A0-5174-4D9E-8591-3B7A3CF0CCA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graphicEl>
                                              <a:dgm id="{7010F964-ED70-4042-BA80-8FB81A0BB4A0}"/>
                                            </p:graphicEl>
                                          </p:spTgt>
                                        </p:tgtEl>
                                        <p:attrNameLst>
                                          <p:attrName>style.visibility</p:attrName>
                                        </p:attrNameLst>
                                      </p:cBhvr>
                                      <p:to>
                                        <p:strVal val="visible"/>
                                      </p:to>
                                    </p:set>
                                    <p:animEffect transition="in" filter="fade">
                                      <p:cBhvr>
                                        <p:cTn id="28" dur="1000"/>
                                        <p:tgtEl>
                                          <p:spTgt spid="10">
                                            <p:graphicEl>
                                              <a:dgm id="{7010F964-ED70-4042-BA80-8FB81A0BB4A0}"/>
                                            </p:graphicEl>
                                          </p:spTgt>
                                        </p:tgtEl>
                                      </p:cBhvr>
                                    </p:animEffect>
                                    <p:anim calcmode="lin" valueType="num">
                                      <p:cBhvr>
                                        <p:cTn id="29" dur="1000" fill="hold"/>
                                        <p:tgtEl>
                                          <p:spTgt spid="10">
                                            <p:graphicEl>
                                              <a:dgm id="{7010F964-ED70-4042-BA80-8FB81A0BB4A0}"/>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7010F964-ED70-4042-BA80-8FB81A0BB4A0}"/>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0"/>
                                  </p:stCondLst>
                                  <p:childTnLst>
                                    <p:set>
                                      <p:cBhvr>
                                        <p:cTn id="34" dur="1" fill="hold">
                                          <p:stCondLst>
                                            <p:cond delay="0"/>
                                          </p:stCondLst>
                                        </p:cTn>
                                        <p:tgtEl>
                                          <p:spTgt spid="10">
                                            <p:graphicEl>
                                              <a:dgm id="{C94D90C9-6484-46D5-8A7F-DAD38FE3ED23}"/>
                                            </p:graphicEl>
                                          </p:spTgt>
                                        </p:tgtEl>
                                        <p:attrNameLst>
                                          <p:attrName>style.visibility</p:attrName>
                                        </p:attrNameLst>
                                      </p:cBhvr>
                                      <p:to>
                                        <p:strVal val="visible"/>
                                      </p:to>
                                    </p:set>
                                    <p:animEffect transition="in" filter="fade">
                                      <p:cBhvr>
                                        <p:cTn id="35" dur="1000"/>
                                        <p:tgtEl>
                                          <p:spTgt spid="10">
                                            <p:graphicEl>
                                              <a:dgm id="{C94D90C9-6484-46D5-8A7F-DAD38FE3ED23}"/>
                                            </p:graphicEl>
                                          </p:spTgt>
                                        </p:tgtEl>
                                      </p:cBhvr>
                                    </p:animEffect>
                                    <p:anim calcmode="lin" valueType="num">
                                      <p:cBhvr>
                                        <p:cTn id="36" dur="1000" fill="hold"/>
                                        <p:tgtEl>
                                          <p:spTgt spid="10">
                                            <p:graphicEl>
                                              <a:dgm id="{C94D90C9-6484-46D5-8A7F-DAD38FE3ED23}"/>
                                            </p:graphicEl>
                                          </p:spTgt>
                                        </p:tgtEl>
                                        <p:attrNameLst>
                                          <p:attrName>ppt_x</p:attrName>
                                        </p:attrNameLst>
                                      </p:cBhvr>
                                      <p:tavLst>
                                        <p:tav tm="0">
                                          <p:val>
                                            <p:strVal val="#ppt_x"/>
                                          </p:val>
                                        </p:tav>
                                        <p:tav tm="100000">
                                          <p:val>
                                            <p:strVal val="#ppt_x"/>
                                          </p:val>
                                        </p:tav>
                                      </p:tavLst>
                                    </p:anim>
                                    <p:anim calcmode="lin" valueType="num">
                                      <p:cBhvr>
                                        <p:cTn id="37" dur="1000" fill="hold"/>
                                        <p:tgtEl>
                                          <p:spTgt spid="10">
                                            <p:graphicEl>
                                              <a:dgm id="{C94D90C9-6484-46D5-8A7F-DAD38FE3ED2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0"/>
                                  </p:stCondLst>
                                  <p:childTnLst>
                                    <p:set>
                                      <p:cBhvr>
                                        <p:cTn id="41" dur="1" fill="hold">
                                          <p:stCondLst>
                                            <p:cond delay="0"/>
                                          </p:stCondLst>
                                        </p:cTn>
                                        <p:tgtEl>
                                          <p:spTgt spid="10">
                                            <p:graphicEl>
                                              <a:dgm id="{9AA122B9-8C73-4159-871C-8481DF1E93A3}"/>
                                            </p:graphicEl>
                                          </p:spTgt>
                                        </p:tgtEl>
                                        <p:attrNameLst>
                                          <p:attrName>style.visibility</p:attrName>
                                        </p:attrNameLst>
                                      </p:cBhvr>
                                      <p:to>
                                        <p:strVal val="visible"/>
                                      </p:to>
                                    </p:set>
                                    <p:animEffect transition="in" filter="fade">
                                      <p:cBhvr>
                                        <p:cTn id="42" dur="1000"/>
                                        <p:tgtEl>
                                          <p:spTgt spid="10">
                                            <p:graphicEl>
                                              <a:dgm id="{9AA122B9-8C73-4159-871C-8481DF1E93A3}"/>
                                            </p:graphicEl>
                                          </p:spTgt>
                                        </p:tgtEl>
                                      </p:cBhvr>
                                    </p:animEffect>
                                    <p:anim calcmode="lin" valueType="num">
                                      <p:cBhvr>
                                        <p:cTn id="43" dur="1000" fill="hold"/>
                                        <p:tgtEl>
                                          <p:spTgt spid="10">
                                            <p:graphicEl>
                                              <a:dgm id="{9AA122B9-8C73-4159-871C-8481DF1E93A3}"/>
                                            </p:graphicEl>
                                          </p:spTgt>
                                        </p:tgtEl>
                                        <p:attrNameLst>
                                          <p:attrName>ppt_x</p:attrName>
                                        </p:attrNameLst>
                                      </p:cBhvr>
                                      <p:tavLst>
                                        <p:tav tm="0">
                                          <p:val>
                                            <p:strVal val="#ppt_x"/>
                                          </p:val>
                                        </p:tav>
                                        <p:tav tm="100000">
                                          <p:val>
                                            <p:strVal val="#ppt_x"/>
                                          </p:val>
                                        </p:tav>
                                      </p:tavLst>
                                    </p:anim>
                                    <p:anim calcmode="lin" valueType="num">
                                      <p:cBhvr>
                                        <p:cTn id="44" dur="1000" fill="hold"/>
                                        <p:tgtEl>
                                          <p:spTgt spid="10">
                                            <p:graphicEl>
                                              <a:dgm id="{9AA122B9-8C73-4159-871C-8481DF1E93A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01" y="866775"/>
            <a:ext cx="8596668" cy="895350"/>
          </a:xfrm>
        </p:spPr>
        <p:txBody>
          <a:bodyPr>
            <a:normAutofit/>
          </a:bodyPr>
          <a:lstStyle/>
          <a:p>
            <a:r>
              <a:rPr lang="ja-JP" altLang="en-US"/>
              <a:t>　注意点②</a:t>
            </a:r>
            <a:endParaRPr kumimoji="1" lang="ja-JP" altLang="en-US" dirty="0"/>
          </a:p>
        </p:txBody>
      </p:sp>
      <p:sp>
        <p:nvSpPr>
          <p:cNvPr id="3" name="コンテンツ プレースホルダー 2"/>
          <p:cNvSpPr>
            <a:spLocks noGrp="1"/>
          </p:cNvSpPr>
          <p:nvPr>
            <p:ph idx="1"/>
          </p:nvPr>
        </p:nvSpPr>
        <p:spPr>
          <a:xfrm>
            <a:off x="683223" y="2028825"/>
            <a:ext cx="8309224" cy="4181475"/>
          </a:xfrm>
        </p:spPr>
        <p:txBody>
          <a:bodyPr>
            <a:normAutofit/>
          </a:bodyPr>
          <a:lstStyle/>
          <a:p>
            <a:pPr>
              <a:lnSpc>
                <a:spcPct val="120000"/>
              </a:lnSpc>
              <a:buFont typeface="Wingdings" panose="05000000000000000000" pitchFamily="2" charset="2"/>
              <a:buChar char="u"/>
            </a:pPr>
            <a:r>
              <a:rPr lang="ja-JP" altLang="en-US" sz="2200" b="1" dirty="0">
                <a:solidFill>
                  <a:srgbClr val="FF0000"/>
                </a:solidFill>
              </a:rPr>
              <a:t>普通徴収切替理由書の添付・記載漏れ、個人別明細書摘要欄への符号の記載漏れ</a:t>
            </a:r>
            <a:r>
              <a:rPr lang="ja-JP" altLang="en-US" sz="2200" b="1" dirty="0">
                <a:solidFill>
                  <a:schemeClr val="tx1"/>
                </a:solidFill>
              </a:rPr>
              <a:t>があると、</a:t>
            </a:r>
            <a:r>
              <a:rPr lang="ja-JP" altLang="en-US" sz="2200" b="1" dirty="0">
                <a:solidFill>
                  <a:srgbClr val="FF0000"/>
                </a:solidFill>
              </a:rPr>
              <a:t>特別徴収で通知をする場合があります。</a:t>
            </a:r>
            <a:r>
              <a:rPr lang="ja-JP" altLang="en-US" sz="2200" dirty="0">
                <a:solidFill>
                  <a:schemeClr val="tx1"/>
                </a:solidFill>
              </a:rPr>
              <a:t>また、理由書が添付されていても、個人別明細書への符号の記載がないと普通徴収該当者を特定できませんので、必ず提出前に漏れがないかご確認ください。</a:t>
            </a:r>
            <a:endParaRPr lang="en-US" altLang="ja-JP" sz="2200" dirty="0">
              <a:solidFill>
                <a:schemeClr val="tx1"/>
              </a:solidFill>
            </a:endParaRPr>
          </a:p>
          <a:p>
            <a:pPr>
              <a:lnSpc>
                <a:spcPct val="120000"/>
              </a:lnSpc>
              <a:buFont typeface="Wingdings" panose="05000000000000000000" pitchFamily="2" charset="2"/>
              <a:buChar char="u"/>
            </a:pPr>
            <a:endParaRPr lang="en-US" altLang="ja-JP" sz="2200" dirty="0"/>
          </a:p>
          <a:p>
            <a:pPr>
              <a:lnSpc>
                <a:spcPct val="120000"/>
              </a:lnSpc>
              <a:buFont typeface="Wingdings" panose="05000000000000000000" pitchFamily="2" charset="2"/>
              <a:buChar char="u"/>
            </a:pPr>
            <a:r>
              <a:rPr lang="ja-JP" altLang="en-US" sz="2200" b="1" dirty="0">
                <a:solidFill>
                  <a:srgbClr val="FF0000"/>
                </a:solidFill>
              </a:rPr>
              <a:t>前職分</a:t>
            </a:r>
            <a:r>
              <a:rPr lang="ja-JP" altLang="en-US" sz="2200" dirty="0">
                <a:solidFill>
                  <a:schemeClr val="tx1"/>
                </a:solidFill>
              </a:rPr>
              <a:t>がある場合は必ず記載してください。記載していない場合は前職分が二重加算され、誤った収入金額で住民税が計算されてしまいます。</a:t>
            </a:r>
          </a:p>
          <a:p>
            <a:pPr marL="0" indent="0">
              <a:buNone/>
            </a:pPr>
            <a:endParaRPr lang="en-US" altLang="ja-JP" sz="2400" dirty="0"/>
          </a:p>
        </p:txBody>
      </p:sp>
      <p:sp>
        <p:nvSpPr>
          <p:cNvPr id="5" name="スライド番号プレースホルダー 4"/>
          <p:cNvSpPr>
            <a:spLocks noGrp="1"/>
          </p:cNvSpPr>
          <p:nvPr>
            <p:ph type="sldNum" sz="quarter" idx="12"/>
          </p:nvPr>
        </p:nvSpPr>
        <p:spPr>
          <a:xfrm>
            <a:off x="11306014" y="6210300"/>
            <a:ext cx="683339" cy="365125"/>
          </a:xfrm>
        </p:spPr>
        <p:txBody>
          <a:bodyPr>
            <a:normAutofit fontScale="77500" lnSpcReduction="20000"/>
          </a:bodyPr>
          <a:lstStyle/>
          <a:p>
            <a:r>
              <a:rPr kumimoji="1" lang="en-US" altLang="ja-JP" sz="2800" dirty="0">
                <a:solidFill>
                  <a:schemeClr val="bg1"/>
                </a:solidFill>
              </a:rPr>
              <a:t>19</a:t>
            </a:r>
            <a:endParaRPr kumimoji="1" lang="ja-JP" altLang="en-US" sz="2800" dirty="0">
              <a:solidFill>
                <a:schemeClr val="bg1"/>
              </a:solidFill>
            </a:endParaRPr>
          </a:p>
        </p:txBody>
      </p:sp>
    </p:spTree>
    <p:extLst>
      <p:ext uri="{BB962C8B-B14F-4D97-AF65-F5344CB8AC3E}">
        <p14:creationId xmlns:p14="http://schemas.microsoft.com/office/powerpoint/2010/main" val="2026807134"/>
      </p:ext>
    </p:extLst>
  </p:cSld>
  <p:clrMapOvr>
    <a:masterClrMapping/>
  </p:clrMapOvr>
  <mc:AlternateContent xmlns:mc="http://schemas.openxmlformats.org/markup-compatibility/2006" xmlns:p14="http://schemas.microsoft.com/office/powerpoint/2010/main">
    <mc:Choice Requires="p14">
      <p:transition spd="slow" p14:dur="3500" advClick="0" advTm="37000"/>
    </mc:Choice>
    <mc:Fallback xmlns="">
      <p:transition spd="slow" advClick="0" advTm="3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959" y="811183"/>
            <a:ext cx="8596668" cy="1076325"/>
          </a:xfrm>
        </p:spPr>
        <p:txBody>
          <a:bodyPr>
            <a:normAutofit/>
          </a:bodyPr>
          <a:lstStyle/>
          <a:p>
            <a:r>
              <a:rPr lang="ja-JP" altLang="en-US" dirty="0"/>
              <a:t>７　　</a:t>
            </a:r>
            <a:r>
              <a:rPr lang="ja-JP" altLang="en-US" dirty="0">
                <a:latin typeface="+mn-ea"/>
                <a:ea typeface="+mn-ea"/>
              </a:rPr>
              <a:t>ＬＴＡＸ</a:t>
            </a:r>
            <a:r>
              <a:rPr lang="ja-JP" altLang="en-US" dirty="0"/>
              <a:t>による</a:t>
            </a:r>
            <a:r>
              <a:rPr kumimoji="1" lang="ja-JP" altLang="en-US" dirty="0"/>
              <a:t>電子申告について</a:t>
            </a:r>
          </a:p>
        </p:txBody>
      </p:sp>
      <p:sp>
        <p:nvSpPr>
          <p:cNvPr id="3" name="コンテンツ プレースホルダー 2"/>
          <p:cNvSpPr>
            <a:spLocks noGrp="1"/>
          </p:cNvSpPr>
          <p:nvPr>
            <p:ph idx="1"/>
          </p:nvPr>
        </p:nvSpPr>
        <p:spPr>
          <a:xfrm>
            <a:off x="408959" y="1901825"/>
            <a:ext cx="9344641" cy="4185670"/>
          </a:xfrm>
          <a:ln>
            <a:noFill/>
          </a:ln>
        </p:spPr>
        <p:txBody>
          <a:bodyPr>
            <a:noAutofit/>
          </a:bodyPr>
          <a:lstStyle/>
          <a:p>
            <a:pPr>
              <a:buFont typeface="Wingdings" panose="05000000000000000000" pitchFamily="2" charset="2"/>
              <a:buChar char="u"/>
            </a:pPr>
            <a:r>
              <a:rPr lang="ja-JP" altLang="en-US" sz="2200" dirty="0">
                <a:solidFill>
                  <a:schemeClr val="tx1"/>
                </a:solidFill>
              </a:rPr>
              <a:t>給与支払報告書を受給者ごとの区市町村に仕分けする必要がなく、インターネットで一括送信できます。また、事業所名称・所在地の変更、異動届の提出なども可能です。</a:t>
            </a:r>
            <a:endParaRPr lang="en-US" altLang="ja-JP" sz="2200" dirty="0">
              <a:solidFill>
                <a:schemeClr val="tx1"/>
              </a:solidFill>
            </a:endParaRPr>
          </a:p>
          <a:p>
            <a:pPr>
              <a:buFont typeface="Wingdings" panose="05000000000000000000" pitchFamily="2" charset="2"/>
              <a:buChar char="u"/>
            </a:pPr>
            <a:endParaRPr lang="en-US" altLang="ja-JP" sz="1000" dirty="0">
              <a:solidFill>
                <a:schemeClr val="tx1"/>
              </a:solidFill>
            </a:endParaRPr>
          </a:p>
          <a:p>
            <a:r>
              <a:rPr lang="ja-JP" altLang="en-US" sz="2200" dirty="0">
                <a:solidFill>
                  <a:schemeClr val="tx1"/>
                </a:solidFill>
              </a:rPr>
              <a:t>基準年（前々年）における給与所得の源泉徴収票の税務署へ提出すべき枚数が１００枚以上のときは、ｅＬＴＡＸ等による給与支払報告書の提出が義務付けられています。</a:t>
            </a:r>
            <a:r>
              <a:rPr lang="ja-JP" altLang="en-US" dirty="0"/>
              <a:t> </a:t>
            </a:r>
          </a:p>
          <a:p>
            <a:r>
              <a:rPr lang="ja-JP" altLang="en-US" dirty="0"/>
              <a:t> </a:t>
            </a:r>
            <a:r>
              <a:rPr lang="ja-JP" altLang="en-US" sz="2200" u="sng" dirty="0">
                <a:solidFill>
                  <a:schemeClr val="tx1"/>
                </a:solidFill>
                <a:latin typeface="+mn-ea"/>
              </a:rPr>
              <a:t>令和</a:t>
            </a:r>
            <a:r>
              <a:rPr lang="en-US" altLang="ja-JP" sz="2200" u="sng" dirty="0">
                <a:solidFill>
                  <a:schemeClr val="tx1"/>
                </a:solidFill>
                <a:latin typeface="+mn-ea"/>
              </a:rPr>
              <a:t>9</a:t>
            </a:r>
            <a:r>
              <a:rPr lang="ja-JP" altLang="en-US" sz="2200" u="sng" dirty="0">
                <a:solidFill>
                  <a:schemeClr val="tx1"/>
                </a:solidFill>
                <a:latin typeface="+mn-ea"/>
              </a:rPr>
              <a:t>年</a:t>
            </a:r>
            <a:r>
              <a:rPr lang="en-US" altLang="ja-JP" sz="2200" u="sng" dirty="0">
                <a:solidFill>
                  <a:schemeClr val="tx1"/>
                </a:solidFill>
                <a:latin typeface="+mn-ea"/>
              </a:rPr>
              <a:t>1</a:t>
            </a:r>
            <a:r>
              <a:rPr lang="ja-JP" altLang="en-US" sz="2200" u="sng" dirty="0">
                <a:solidFill>
                  <a:schemeClr val="tx1"/>
                </a:solidFill>
                <a:latin typeface="+mn-ea"/>
              </a:rPr>
              <a:t>月</a:t>
            </a:r>
            <a:r>
              <a:rPr lang="en-US" altLang="ja-JP" sz="2200" u="sng" dirty="0">
                <a:solidFill>
                  <a:schemeClr val="tx1"/>
                </a:solidFill>
                <a:latin typeface="+mn-ea"/>
              </a:rPr>
              <a:t>1</a:t>
            </a:r>
            <a:r>
              <a:rPr lang="ja-JP" altLang="en-US" sz="2200" u="sng" dirty="0">
                <a:solidFill>
                  <a:schemeClr val="tx1"/>
                </a:solidFill>
                <a:latin typeface="+mn-ea"/>
              </a:rPr>
              <a:t>日以降、上記枚数が</a:t>
            </a:r>
            <a:r>
              <a:rPr lang="en-US" altLang="ja-JP" sz="2200" u="sng" dirty="0">
                <a:solidFill>
                  <a:schemeClr val="tx1"/>
                </a:solidFill>
                <a:latin typeface="+mn-ea"/>
              </a:rPr>
              <a:t>30</a:t>
            </a:r>
            <a:r>
              <a:rPr lang="ja-JP" altLang="en-US" sz="2200" u="sng" dirty="0">
                <a:solidFill>
                  <a:schemeClr val="tx1"/>
                </a:solidFill>
                <a:latin typeface="+mn-ea"/>
              </a:rPr>
              <a:t>枚以上に引き下げられます。</a:t>
            </a:r>
            <a:endParaRPr lang="en-US" altLang="ja-JP" sz="2200" u="sng" dirty="0">
              <a:solidFill>
                <a:schemeClr val="tx1"/>
              </a:solidFill>
              <a:latin typeface="+mn-ea"/>
            </a:endParaRPr>
          </a:p>
          <a:p>
            <a:pPr>
              <a:buFont typeface="Wingdings" panose="05000000000000000000" pitchFamily="2" charset="2"/>
              <a:buChar char="u"/>
            </a:pPr>
            <a:endParaRPr lang="en-US" altLang="ja-JP" sz="2200" u="sng" dirty="0">
              <a:solidFill>
                <a:schemeClr val="tx1"/>
              </a:solidFill>
              <a:latin typeface="+mn-ea"/>
            </a:endParaRPr>
          </a:p>
          <a:p>
            <a:pPr>
              <a:buFont typeface="Wingdings" panose="05000000000000000000" pitchFamily="2" charset="2"/>
              <a:buChar char="u"/>
            </a:pPr>
            <a:r>
              <a:rPr lang="ja-JP" altLang="en-US" sz="2200" dirty="0">
                <a:solidFill>
                  <a:schemeClr val="tx1"/>
                </a:solidFill>
              </a:rPr>
              <a:t>ｅＬＴＡＸで給与支払報告書を提出する場合、同時に源泉徴収票を税務署に提出することができます。詳しくは</a:t>
            </a:r>
            <a:r>
              <a:rPr lang="ja-JP" altLang="en-US" sz="2200" u="heavy" dirty="0">
                <a:solidFill>
                  <a:schemeClr val="tx1"/>
                </a:solidFill>
                <a:uFill>
                  <a:solidFill>
                    <a:srgbClr val="FF0000"/>
                  </a:solidFill>
                </a:uFill>
              </a:rPr>
              <a:t>ｅＬＴＡＸホームページ</a:t>
            </a:r>
            <a:r>
              <a:rPr lang="ja-JP" altLang="en-US" sz="2200" dirty="0">
                <a:solidFill>
                  <a:schemeClr val="tx1"/>
                </a:solidFill>
              </a:rPr>
              <a:t>、国税庁ホームページをご覧ください</a:t>
            </a:r>
            <a:r>
              <a:rPr lang="ja-JP" altLang="en-US" sz="2200" dirty="0"/>
              <a:t>。</a:t>
            </a:r>
            <a:endParaRPr lang="en-US" altLang="ja-JP" sz="2200" dirty="0"/>
          </a:p>
        </p:txBody>
      </p:sp>
      <p:sp>
        <p:nvSpPr>
          <p:cNvPr id="4" name="スライド番号プレースホルダー 3"/>
          <p:cNvSpPr>
            <a:spLocks noGrp="1"/>
          </p:cNvSpPr>
          <p:nvPr>
            <p:ph type="sldNum" sz="quarter" idx="12"/>
          </p:nvPr>
        </p:nvSpPr>
        <p:spPr>
          <a:xfrm>
            <a:off x="11314813" y="6185798"/>
            <a:ext cx="683339" cy="365125"/>
          </a:xfrm>
        </p:spPr>
        <p:txBody>
          <a:bodyPr>
            <a:normAutofit fontScale="77500" lnSpcReduction="20000"/>
          </a:bodyPr>
          <a:lstStyle/>
          <a:p>
            <a:r>
              <a:rPr kumimoji="1" lang="en-US" altLang="ja-JP" sz="2800" dirty="0">
                <a:solidFill>
                  <a:schemeClr val="bg1"/>
                </a:solidFill>
              </a:rPr>
              <a:t>20</a:t>
            </a:r>
            <a:endParaRPr kumimoji="1" lang="ja-JP" altLang="en-US" dirty="0">
              <a:solidFill>
                <a:schemeClr val="bg1"/>
              </a:solidFill>
            </a:endParaRPr>
          </a:p>
        </p:txBody>
      </p:sp>
      <p:sp>
        <p:nvSpPr>
          <p:cNvPr id="9" name="下矢印 8"/>
          <p:cNvSpPr/>
          <p:nvPr/>
        </p:nvSpPr>
        <p:spPr>
          <a:xfrm rot="13290166">
            <a:off x="9738881" y="5776044"/>
            <a:ext cx="323850" cy="5834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320903" y="6153358"/>
            <a:ext cx="3265309" cy="369332"/>
          </a:xfrm>
          <a:prstGeom prst="rect">
            <a:avLst/>
          </a:prstGeom>
          <a:noFill/>
        </p:spPr>
        <p:txBody>
          <a:bodyPr wrap="square" rtlCol="0">
            <a:spAutoFit/>
          </a:bodyPr>
          <a:lstStyle/>
          <a:p>
            <a:r>
              <a:rPr lang="en-US" altLang="ja-JP" dirty="0"/>
              <a:t>https://www.eltax.lta.go.jp/</a:t>
            </a:r>
          </a:p>
        </p:txBody>
      </p:sp>
      <p:sp>
        <p:nvSpPr>
          <p:cNvPr id="7" name="正方形/長方形 6">
            <a:extLst>
              <a:ext uri="{FF2B5EF4-FFF2-40B4-BE49-F238E27FC236}">
                <a16:creationId xmlns:a16="http://schemas.microsoft.com/office/drawing/2014/main" id="{1B23F630-B724-618A-98AB-63585045D699}"/>
              </a:ext>
            </a:extLst>
          </p:cNvPr>
          <p:cNvSpPr/>
          <p:nvPr/>
        </p:nvSpPr>
        <p:spPr>
          <a:xfrm>
            <a:off x="1075765" y="822741"/>
            <a:ext cx="98970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t>e</a:t>
            </a:r>
          </a:p>
        </p:txBody>
      </p:sp>
    </p:spTree>
    <p:custDataLst>
      <p:tags r:id="rId1"/>
    </p:custDataLst>
    <p:controls>
      <mc:AlternateContent xmlns:mc="http://schemas.openxmlformats.org/markup-compatibility/2006">
        <mc:Choice xmlns:v="urn:schemas-microsoft-com:vml" Requires="v">
          <p:control name="BarCodeCtrl1" r:id="rId2" imgW="1393920" imgH="1055520"/>
        </mc:Choice>
        <mc:Fallback>
          <p:control name="BarCodeCtrl1" r:id="rId2" imgW="1393920" imgH="1055520">
            <p:pic>
              <p:nvPicPr>
                <p:cNvPr id="5" name="BarCodeCtrl1"/>
                <p:cNvPicPr preferRelativeResize="0">
                  <a:picLocks noChangeArrowheads="1" noChangeShapeType="1"/>
                </p:cNvPicPr>
                <p:nvPr/>
              </p:nvPicPr>
              <p:blipFill>
                <a:blip r:embed="rId5"/>
                <a:srcRect/>
                <a:stretch>
                  <a:fillRect/>
                </a:stretch>
              </p:blipFill>
              <p:spPr bwMode="auto">
                <a:xfrm>
                  <a:off x="10054814" y="4656408"/>
                  <a:ext cx="1393825" cy="1055419"/>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34568757"/>
      </p:ext>
    </p:extLst>
  </p:cSld>
  <p:clrMapOvr>
    <a:masterClrMapping/>
  </p:clrMapOvr>
  <mc:AlternateContent xmlns:mc="http://schemas.openxmlformats.org/markup-compatibility/2006" xmlns:p14="http://schemas.microsoft.com/office/powerpoint/2010/main">
    <mc:Choice Requires="p14">
      <p:transition spd="slow" p14:dur="3500" advTm="28000"/>
    </mc:Choice>
    <mc:Fallback xmlns="">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700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70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70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2081" y="822325"/>
            <a:ext cx="8596668" cy="923925"/>
          </a:xfrm>
        </p:spPr>
        <p:txBody>
          <a:bodyPr>
            <a:normAutofit/>
          </a:bodyPr>
          <a:lstStyle/>
          <a:p>
            <a:r>
              <a:rPr lang="ja-JP" altLang="en-US" dirty="0"/>
              <a:t>８　</a:t>
            </a:r>
            <a:r>
              <a:rPr lang="ja-JP" altLang="ja-JP" dirty="0"/>
              <a:t>特別徴収税額通知の電子化</a:t>
            </a:r>
            <a:endParaRPr kumimoji="1" lang="ja-JP" altLang="en-US" dirty="0"/>
          </a:p>
        </p:txBody>
      </p:sp>
      <p:sp>
        <p:nvSpPr>
          <p:cNvPr id="3" name="コンテンツ プレースホルダー 2"/>
          <p:cNvSpPr>
            <a:spLocks noGrp="1"/>
          </p:cNvSpPr>
          <p:nvPr>
            <p:ph idx="1"/>
          </p:nvPr>
        </p:nvSpPr>
        <p:spPr>
          <a:xfrm>
            <a:off x="496356" y="1746250"/>
            <a:ext cx="8596668" cy="4683125"/>
          </a:xfrm>
        </p:spPr>
        <p:txBody>
          <a:bodyPr>
            <a:normAutofit fontScale="47500" lnSpcReduction="20000"/>
          </a:bodyPr>
          <a:lstStyle/>
          <a:p>
            <a:pPr>
              <a:lnSpc>
                <a:spcPct val="120000"/>
              </a:lnSpc>
              <a:buFont typeface="Wingdings" panose="05000000000000000000" pitchFamily="2" charset="2"/>
              <a:buChar char="u"/>
            </a:pPr>
            <a:r>
              <a:rPr lang="ja-JP" altLang="en-US" sz="4400" dirty="0">
                <a:solidFill>
                  <a:schemeClr val="tx1"/>
                </a:solidFill>
              </a:rPr>
              <a:t>台東区では、</a:t>
            </a:r>
            <a:r>
              <a:rPr lang="ja-JP" altLang="ja-JP" sz="4400" dirty="0">
                <a:solidFill>
                  <a:schemeClr val="tx1"/>
                </a:solidFill>
              </a:rPr>
              <a:t>法的効力のある電子署名を付与した特別徴収税額通知</a:t>
            </a:r>
            <a:r>
              <a:rPr lang="ja-JP" altLang="en-US" sz="4400" dirty="0">
                <a:solidFill>
                  <a:schemeClr val="tx1"/>
                </a:solidFill>
              </a:rPr>
              <a:t>（</a:t>
            </a:r>
            <a:r>
              <a:rPr lang="ja-JP" altLang="ja-JP" sz="4400" dirty="0">
                <a:solidFill>
                  <a:schemeClr val="tx1"/>
                </a:solidFill>
              </a:rPr>
              <a:t>電子正本通知</a:t>
            </a:r>
            <a:r>
              <a:rPr lang="ja-JP" altLang="en-US" sz="4400" dirty="0">
                <a:solidFill>
                  <a:schemeClr val="tx1"/>
                </a:solidFill>
              </a:rPr>
              <a:t>）</a:t>
            </a:r>
            <a:r>
              <a:rPr lang="ja-JP" altLang="ja-JP" sz="4400" dirty="0">
                <a:solidFill>
                  <a:schemeClr val="tx1"/>
                </a:solidFill>
              </a:rPr>
              <a:t>を</a:t>
            </a:r>
            <a:r>
              <a:rPr lang="ja-JP" altLang="en-US" sz="4400" dirty="0">
                <a:solidFill>
                  <a:schemeClr val="tx1"/>
                </a:solidFill>
              </a:rPr>
              <a:t>、ｅＬＴＡＸで</a:t>
            </a:r>
            <a:r>
              <a:rPr lang="ja-JP" altLang="ja-JP" sz="4400" dirty="0">
                <a:solidFill>
                  <a:schemeClr val="tx1"/>
                </a:solidFill>
              </a:rPr>
              <a:t>提供</a:t>
            </a:r>
            <a:r>
              <a:rPr lang="ja-JP" altLang="en-US" sz="4400" dirty="0">
                <a:solidFill>
                  <a:schemeClr val="tx1"/>
                </a:solidFill>
              </a:rPr>
              <a:t>しております。ｅＬＴＡＸで給与支払報告書を提出する際に、特別徴収税額通知の受取方法で</a:t>
            </a:r>
            <a:r>
              <a:rPr lang="ja-JP" altLang="en-US" sz="4400" b="1" dirty="0">
                <a:solidFill>
                  <a:schemeClr val="tx1"/>
                </a:solidFill>
              </a:rPr>
              <a:t>電子データを選択</a:t>
            </a:r>
            <a:r>
              <a:rPr lang="ja-JP" altLang="en-US" sz="4400" dirty="0">
                <a:solidFill>
                  <a:schemeClr val="tx1"/>
                </a:solidFill>
              </a:rPr>
              <a:t>してください。</a:t>
            </a:r>
            <a:endParaRPr lang="en-US" altLang="ja-JP" sz="4400" dirty="0">
              <a:solidFill>
                <a:schemeClr val="tx1"/>
              </a:solidFill>
            </a:endParaRPr>
          </a:p>
          <a:p>
            <a:pPr marL="0" indent="0">
              <a:lnSpc>
                <a:spcPct val="120000"/>
              </a:lnSpc>
              <a:buNone/>
            </a:pPr>
            <a:r>
              <a:rPr lang="en-US" altLang="ja-JP" sz="4400" dirty="0">
                <a:solidFill>
                  <a:srgbClr val="FF0000"/>
                </a:solidFill>
              </a:rPr>
              <a:t>※</a:t>
            </a:r>
            <a:r>
              <a:rPr lang="ja-JP" altLang="en-US" sz="4400" b="1" u="sng" dirty="0">
                <a:solidFill>
                  <a:srgbClr val="FF0000"/>
                </a:solidFill>
              </a:rPr>
              <a:t>納税義務者用の電子データを希望する場合は、受給者番号の入力が必須</a:t>
            </a:r>
            <a:r>
              <a:rPr lang="ja-JP" altLang="en-US" sz="4400" dirty="0">
                <a:solidFill>
                  <a:schemeClr val="tx1"/>
                </a:solidFill>
              </a:rPr>
              <a:t>となります。</a:t>
            </a:r>
            <a:endParaRPr lang="en-US" altLang="ja-JP" sz="4400" dirty="0">
              <a:solidFill>
                <a:schemeClr val="tx1"/>
              </a:solidFill>
            </a:endParaRPr>
          </a:p>
          <a:p>
            <a:pPr>
              <a:lnSpc>
                <a:spcPct val="120000"/>
              </a:lnSpc>
              <a:buFont typeface="Wingdings" panose="05000000000000000000" pitchFamily="2" charset="2"/>
              <a:buChar char="u"/>
            </a:pPr>
            <a:endParaRPr lang="en-US" altLang="ja-JP" sz="2100" dirty="0">
              <a:solidFill>
                <a:schemeClr val="tx1"/>
              </a:solidFill>
            </a:endParaRPr>
          </a:p>
          <a:p>
            <a:pPr>
              <a:lnSpc>
                <a:spcPct val="120000"/>
              </a:lnSpc>
              <a:buFont typeface="Wingdings" panose="05000000000000000000" pitchFamily="2" charset="2"/>
              <a:buChar char="u"/>
            </a:pPr>
            <a:r>
              <a:rPr lang="ja-JP" altLang="ja-JP" sz="4400" dirty="0">
                <a:solidFill>
                  <a:schemeClr val="tx1"/>
                </a:solidFill>
              </a:rPr>
              <a:t>電子データでの通知が正本となるため、電子的に給与システム等に課税額を取り込むことができます。</a:t>
            </a:r>
            <a:endParaRPr lang="en-US" altLang="ja-JP" sz="4400" dirty="0">
              <a:solidFill>
                <a:schemeClr val="tx1"/>
              </a:solidFill>
            </a:endParaRPr>
          </a:p>
          <a:p>
            <a:pPr>
              <a:lnSpc>
                <a:spcPct val="120000"/>
              </a:lnSpc>
              <a:buFont typeface="Wingdings" panose="05000000000000000000" pitchFamily="2" charset="2"/>
              <a:buChar char="u"/>
            </a:pPr>
            <a:endParaRPr kumimoji="1" lang="en-US" altLang="ja-JP" sz="2100" dirty="0">
              <a:solidFill>
                <a:schemeClr val="tx1"/>
              </a:solidFill>
            </a:endParaRPr>
          </a:p>
          <a:p>
            <a:pPr>
              <a:lnSpc>
                <a:spcPct val="120000"/>
              </a:lnSpc>
              <a:buFont typeface="Wingdings" panose="05000000000000000000" pitchFamily="2" charset="2"/>
              <a:buChar char="u"/>
            </a:pPr>
            <a:r>
              <a:rPr lang="ja-JP" altLang="en-US" sz="4400" dirty="0">
                <a:solidFill>
                  <a:schemeClr val="tx1"/>
                </a:solidFill>
              </a:rPr>
              <a:t>ｅＬＴＡＸの地方税共通納税システムを活用すると、金融機関に出向くことなく、複数の地方自治体への支払操作が完了するため、納付事務の負担が軽減されます。</a:t>
            </a:r>
            <a:endParaRPr kumimoji="1" lang="en-US" altLang="ja-JP" sz="2400" dirty="0">
              <a:solidFill>
                <a:schemeClr val="tx1"/>
              </a:solidFill>
            </a:endParaRPr>
          </a:p>
        </p:txBody>
      </p:sp>
      <p:sp>
        <p:nvSpPr>
          <p:cNvPr id="4" name="スライド番号プレースホルダー 3"/>
          <p:cNvSpPr>
            <a:spLocks noGrp="1"/>
          </p:cNvSpPr>
          <p:nvPr>
            <p:ph type="sldNum" sz="quarter" idx="12"/>
          </p:nvPr>
        </p:nvSpPr>
        <p:spPr>
          <a:xfrm>
            <a:off x="11371963" y="6246812"/>
            <a:ext cx="683339" cy="365125"/>
          </a:xfrm>
        </p:spPr>
        <p:txBody>
          <a:bodyPr>
            <a:normAutofit fontScale="77500" lnSpcReduction="20000"/>
          </a:bodyPr>
          <a:lstStyle/>
          <a:p>
            <a:r>
              <a:rPr kumimoji="1" lang="en-US" altLang="ja-JP" sz="2800" dirty="0">
                <a:solidFill>
                  <a:schemeClr val="bg1"/>
                </a:solidFill>
              </a:rPr>
              <a:t>21</a:t>
            </a:r>
            <a:endParaRPr kumimoji="1" lang="ja-JP" altLang="en-US" sz="2800" dirty="0">
              <a:solidFill>
                <a:schemeClr val="bg1"/>
              </a:solidFill>
            </a:endParaRPr>
          </a:p>
        </p:txBody>
      </p:sp>
    </p:spTree>
    <p:extLst>
      <p:ext uri="{BB962C8B-B14F-4D97-AF65-F5344CB8AC3E}">
        <p14:creationId xmlns:p14="http://schemas.microsoft.com/office/powerpoint/2010/main" val="3277094285"/>
      </p:ext>
    </p:extLst>
  </p:cSld>
  <p:clrMapOvr>
    <a:masterClrMapping/>
  </p:clrMapOvr>
  <mc:AlternateContent xmlns:mc="http://schemas.openxmlformats.org/markup-compatibility/2006" xmlns:p14="http://schemas.microsoft.com/office/powerpoint/2010/main">
    <mc:Choice Requires="p14">
      <p:transition spd="slow" p14:dur="3500" advClick="0" advTm="60000"/>
    </mc:Choice>
    <mc:Fallback xmlns="">
      <p:transition spd="slow"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30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300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29BA9-7FCB-6536-3C63-F31C3C323A36}"/>
              </a:ext>
            </a:extLst>
          </p:cNvPr>
          <p:cNvSpPr>
            <a:spLocks noGrp="1"/>
          </p:cNvSpPr>
          <p:nvPr>
            <p:ph type="title"/>
          </p:nvPr>
        </p:nvSpPr>
        <p:spPr>
          <a:xfrm>
            <a:off x="684213" y="685800"/>
            <a:ext cx="10058400" cy="1605579"/>
          </a:xfrm>
        </p:spPr>
        <p:txBody>
          <a:bodyPr>
            <a:normAutofit/>
          </a:bodyPr>
          <a:lstStyle/>
          <a:p>
            <a:r>
              <a:rPr kumimoji="1" lang="en-US" altLang="ja-JP" sz="3600" dirty="0"/>
              <a:t>9</a:t>
            </a:r>
            <a:r>
              <a:rPr kumimoji="1" lang="ja-JP" altLang="en-US" sz="3600" dirty="0"/>
              <a:t>　台東区ホームページ</a:t>
            </a:r>
          </a:p>
        </p:txBody>
      </p:sp>
      <p:sp>
        <p:nvSpPr>
          <p:cNvPr id="3" name="テキスト プレースホルダー 2">
            <a:extLst>
              <a:ext uri="{FF2B5EF4-FFF2-40B4-BE49-F238E27FC236}">
                <a16:creationId xmlns:a16="http://schemas.microsoft.com/office/drawing/2014/main" id="{1C32CC01-2F0B-1D69-6FF9-092B966BF168}"/>
              </a:ext>
            </a:extLst>
          </p:cNvPr>
          <p:cNvSpPr>
            <a:spLocks noGrp="1"/>
          </p:cNvSpPr>
          <p:nvPr>
            <p:ph type="body" idx="1"/>
          </p:nvPr>
        </p:nvSpPr>
        <p:spPr>
          <a:xfrm>
            <a:off x="265355" y="2117883"/>
            <a:ext cx="11661289" cy="1567927"/>
          </a:xfrm>
        </p:spPr>
        <p:txBody>
          <a:bodyPr>
            <a:noAutofit/>
          </a:bodyPr>
          <a:lstStyle/>
          <a:p>
            <a:r>
              <a:rPr kumimoji="1" lang="ja-JP" altLang="en-US" sz="2200" dirty="0">
                <a:solidFill>
                  <a:schemeClr val="tx1"/>
                </a:solidFill>
              </a:rPr>
              <a:t>給与支払報告書・総括表・普通徴収切替理由書・異動届出書</a:t>
            </a:r>
            <a:r>
              <a:rPr kumimoji="1" lang="en-US" altLang="ja-JP" sz="2200" dirty="0">
                <a:solidFill>
                  <a:schemeClr val="tx1"/>
                </a:solidFill>
              </a:rPr>
              <a:t>t</a:t>
            </a:r>
            <a:r>
              <a:rPr kumimoji="1" lang="ja-JP" altLang="en-US" sz="2200" dirty="0">
                <a:solidFill>
                  <a:schemeClr val="tx1"/>
                </a:solidFill>
              </a:rPr>
              <a:t>等のダウンロードはこちら</a:t>
            </a:r>
            <a:endParaRPr kumimoji="1" lang="en-US" altLang="ja-JP" sz="2200" dirty="0">
              <a:solidFill>
                <a:schemeClr val="tx1"/>
              </a:solidFill>
            </a:endParaRPr>
          </a:p>
          <a:p>
            <a:r>
              <a:rPr kumimoji="1" lang="en-US" altLang="ja-JP" sz="2200" dirty="0">
                <a:solidFill>
                  <a:schemeClr val="tx1"/>
                </a:solidFill>
                <a:hlinkClick r:id="rId2"/>
              </a:rPr>
              <a:t>https://www.city.taito.lg.jp/benri/download/index.html</a:t>
            </a:r>
            <a:endParaRPr kumimoji="1" lang="en-US" altLang="ja-JP" sz="2200" dirty="0">
              <a:solidFill>
                <a:schemeClr val="tx1"/>
              </a:solidFill>
            </a:endParaRPr>
          </a:p>
          <a:p>
            <a:r>
              <a:rPr kumimoji="1" lang="ja-JP" altLang="en-US" sz="2200" u="sng" dirty="0">
                <a:solidFill>
                  <a:schemeClr val="tx1"/>
                </a:solidFill>
              </a:rPr>
              <a:t>台東区ホームページトップ＞申請書ダウンロード＞税務課</a:t>
            </a:r>
            <a:endParaRPr kumimoji="1" lang="en-US" altLang="ja-JP" sz="2200" u="sng" dirty="0">
              <a:solidFill>
                <a:schemeClr val="tx1"/>
              </a:solidFill>
            </a:endParaRPr>
          </a:p>
          <a:p>
            <a:endParaRPr kumimoji="1" lang="ja-JP" altLang="en-US" sz="2200" dirty="0">
              <a:solidFill>
                <a:schemeClr val="tx1"/>
              </a:solidFill>
            </a:endParaRPr>
          </a:p>
        </p:txBody>
      </p:sp>
      <p:sp>
        <p:nvSpPr>
          <p:cNvPr id="4" name="スライド番号プレースホルダー 3">
            <a:extLst>
              <a:ext uri="{FF2B5EF4-FFF2-40B4-BE49-F238E27FC236}">
                <a16:creationId xmlns:a16="http://schemas.microsoft.com/office/drawing/2014/main" id="{69F815C8-FAAB-7A46-89A8-BCADA077B414}"/>
              </a:ext>
            </a:extLst>
          </p:cNvPr>
          <p:cNvSpPr>
            <a:spLocks noGrp="1"/>
          </p:cNvSpPr>
          <p:nvPr>
            <p:ph type="sldNum" sz="quarter" idx="12"/>
          </p:nvPr>
        </p:nvSpPr>
        <p:spPr/>
        <p:txBody>
          <a:bodyPr/>
          <a:lstStyle/>
          <a:p>
            <a:r>
              <a:rPr lang="en-US" altLang="ja-JP" dirty="0"/>
              <a:t>22</a:t>
            </a:r>
            <a:endParaRPr lang="ja-JP" altLang="en-US" dirty="0"/>
          </a:p>
        </p:txBody>
      </p:sp>
      <p:pic>
        <p:nvPicPr>
          <p:cNvPr id="10" name="図 9">
            <a:extLst>
              <a:ext uri="{FF2B5EF4-FFF2-40B4-BE49-F238E27FC236}">
                <a16:creationId xmlns:a16="http://schemas.microsoft.com/office/drawing/2014/main" id="{CA1CD09D-A49F-A60C-A61B-441336BDD9CE}"/>
              </a:ext>
            </a:extLst>
          </p:cNvPr>
          <p:cNvPicPr>
            <a:picLocks noChangeAspect="1"/>
          </p:cNvPicPr>
          <p:nvPr/>
        </p:nvPicPr>
        <p:blipFill>
          <a:blip r:embed="rId3"/>
          <a:stretch>
            <a:fillRect/>
          </a:stretch>
        </p:blipFill>
        <p:spPr>
          <a:xfrm>
            <a:off x="1007138" y="3685817"/>
            <a:ext cx="2657846" cy="2562583"/>
          </a:xfrm>
          <a:prstGeom prst="rect">
            <a:avLst/>
          </a:prstGeom>
        </p:spPr>
      </p:pic>
      <p:sp>
        <p:nvSpPr>
          <p:cNvPr id="12" name="正方形/長方形 11">
            <a:extLst>
              <a:ext uri="{FF2B5EF4-FFF2-40B4-BE49-F238E27FC236}">
                <a16:creationId xmlns:a16="http://schemas.microsoft.com/office/drawing/2014/main" id="{D8259097-6C69-B74C-45DE-4B973A2BAD01}"/>
              </a:ext>
            </a:extLst>
          </p:cNvPr>
          <p:cNvSpPr/>
          <p:nvPr/>
        </p:nvSpPr>
        <p:spPr>
          <a:xfrm>
            <a:off x="4819425" y="4400513"/>
            <a:ext cx="5339379" cy="20406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000" dirty="0"/>
              <a:t>台東区役所　税務課　課税係</a:t>
            </a:r>
            <a:endParaRPr kumimoji="1" lang="en-US" altLang="ja-JP" sz="3000" dirty="0"/>
          </a:p>
          <a:p>
            <a:pPr algn="ctr"/>
            <a:r>
              <a:rPr kumimoji="1" lang="en-US" altLang="ja-JP" sz="3000" dirty="0"/>
              <a:t>03-5246-1103.1104.1105</a:t>
            </a:r>
          </a:p>
          <a:p>
            <a:pPr algn="ctr"/>
            <a:r>
              <a:rPr kumimoji="1" lang="ja-JP" altLang="en-US" sz="3000" dirty="0"/>
              <a:t>台東区役所　３階⑪～⑬</a:t>
            </a:r>
          </a:p>
        </p:txBody>
      </p:sp>
      <p:sp>
        <p:nvSpPr>
          <p:cNvPr id="15" name="下矢印 8">
            <a:extLst>
              <a:ext uri="{FF2B5EF4-FFF2-40B4-BE49-F238E27FC236}">
                <a16:creationId xmlns:a16="http://schemas.microsoft.com/office/drawing/2014/main" id="{F11DD86E-EE63-1883-8D5A-D9DB2B891E97}"/>
              </a:ext>
            </a:extLst>
          </p:cNvPr>
          <p:cNvSpPr/>
          <p:nvPr/>
        </p:nvSpPr>
        <p:spPr>
          <a:xfrm rot="3222382">
            <a:off x="4179403" y="3354948"/>
            <a:ext cx="623739" cy="99778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747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0287" y="428624"/>
            <a:ext cx="8596668" cy="685801"/>
          </a:xfrm>
        </p:spPr>
        <p:txBody>
          <a:bodyPr>
            <a:noAutofit/>
          </a:bodyPr>
          <a:lstStyle/>
          <a:p>
            <a:r>
              <a:rPr lang="ja-JP" altLang="en-US" dirty="0"/>
              <a:t>２　主な改正事項</a:t>
            </a:r>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4214001146"/>
              </p:ext>
            </p:extLst>
          </p:nvPr>
        </p:nvGraphicFramePr>
        <p:xfrm>
          <a:off x="625537" y="1190625"/>
          <a:ext cx="8889937" cy="5505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スライド番号プレースホルダー 2"/>
          <p:cNvSpPr>
            <a:spLocks noGrp="1"/>
          </p:cNvSpPr>
          <p:nvPr>
            <p:ph type="sldNum" sz="quarter" idx="12"/>
          </p:nvPr>
        </p:nvSpPr>
        <p:spPr>
          <a:xfrm>
            <a:off x="11333863" y="6330949"/>
            <a:ext cx="683339" cy="365125"/>
          </a:xfrm>
        </p:spPr>
        <p:txBody>
          <a:bodyPr>
            <a:normAutofit fontScale="77500" lnSpcReduction="20000"/>
          </a:bodyPr>
          <a:lstStyle/>
          <a:p>
            <a:r>
              <a:rPr kumimoji="1" lang="en-US" altLang="ja-JP" sz="2800" dirty="0">
                <a:solidFill>
                  <a:schemeClr val="bg1"/>
                </a:solidFill>
              </a:rPr>
              <a:t>2</a:t>
            </a:r>
            <a:endParaRPr kumimoji="1" lang="ja-JP" altLang="en-US" sz="2800" dirty="0">
              <a:solidFill>
                <a:schemeClr val="bg1"/>
              </a:solidFill>
            </a:endParaRPr>
          </a:p>
        </p:txBody>
      </p:sp>
    </p:spTree>
    <p:custDataLst>
      <p:tags r:id="rId1"/>
    </p:custDataLst>
    <p:extLst>
      <p:ext uri="{BB962C8B-B14F-4D97-AF65-F5344CB8AC3E}">
        <p14:creationId xmlns:p14="http://schemas.microsoft.com/office/powerpoint/2010/main" val="2892709580"/>
      </p:ext>
    </p:extLst>
  </p:cSld>
  <p:clrMapOvr>
    <a:masterClrMapping/>
  </p:clrMapOvr>
  <mc:AlternateContent xmlns:mc="http://schemas.openxmlformats.org/markup-compatibility/2006" xmlns:p14="http://schemas.microsoft.com/office/powerpoint/2010/main">
    <mc:Choice Requires="p14">
      <p:transition spd="slow" p14:dur="35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187D316B-014E-4ADC-8419-34CACDB7F4F1}"/>
                                            </p:graphicEl>
                                          </p:spTgt>
                                        </p:tgtEl>
                                        <p:attrNameLst>
                                          <p:attrName>style.visibility</p:attrName>
                                        </p:attrNameLst>
                                      </p:cBhvr>
                                      <p:to>
                                        <p:strVal val="visible"/>
                                      </p:to>
                                    </p:set>
                                    <p:animEffect transition="in" filter="fade">
                                      <p:cBhvr>
                                        <p:cTn id="7" dur="1000"/>
                                        <p:tgtEl>
                                          <p:spTgt spid="10">
                                            <p:graphicEl>
                                              <a:dgm id="{187D316B-014E-4ADC-8419-34CACDB7F4F1}"/>
                                            </p:graphicEl>
                                          </p:spTgt>
                                        </p:tgtEl>
                                      </p:cBhvr>
                                    </p:animEffect>
                                    <p:anim calcmode="lin" valueType="num">
                                      <p:cBhvr>
                                        <p:cTn id="8" dur="1000" fill="hold"/>
                                        <p:tgtEl>
                                          <p:spTgt spid="10">
                                            <p:graphicEl>
                                              <a:dgm id="{187D316B-014E-4ADC-8419-34CACDB7F4F1}"/>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187D316B-014E-4ADC-8419-34CACDB7F4F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graphicEl>
                                              <a:dgm id="{6C716CD3-68FE-415C-B495-FEF7BFEB916F}"/>
                                            </p:graphicEl>
                                          </p:spTgt>
                                        </p:tgtEl>
                                        <p:attrNameLst>
                                          <p:attrName>style.visibility</p:attrName>
                                        </p:attrNameLst>
                                      </p:cBhvr>
                                      <p:to>
                                        <p:strVal val="visible"/>
                                      </p:to>
                                    </p:set>
                                    <p:animEffect transition="in" filter="fade">
                                      <p:cBhvr>
                                        <p:cTn id="14" dur="1000"/>
                                        <p:tgtEl>
                                          <p:spTgt spid="10">
                                            <p:graphicEl>
                                              <a:dgm id="{6C716CD3-68FE-415C-B495-FEF7BFEB916F}"/>
                                            </p:graphicEl>
                                          </p:spTgt>
                                        </p:tgtEl>
                                      </p:cBhvr>
                                    </p:animEffect>
                                    <p:anim calcmode="lin" valueType="num">
                                      <p:cBhvr>
                                        <p:cTn id="15" dur="1000" fill="hold"/>
                                        <p:tgtEl>
                                          <p:spTgt spid="10">
                                            <p:graphicEl>
                                              <a:dgm id="{6C716CD3-68FE-415C-B495-FEF7BFEB916F}"/>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6C716CD3-68FE-415C-B495-FEF7BFEB91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0"/>
                                  </p:stCondLst>
                                  <p:childTnLst>
                                    <p:set>
                                      <p:cBhvr>
                                        <p:cTn id="20" dur="1" fill="hold">
                                          <p:stCondLst>
                                            <p:cond delay="0"/>
                                          </p:stCondLst>
                                        </p:cTn>
                                        <p:tgtEl>
                                          <p:spTgt spid="10">
                                            <p:graphicEl>
                                              <a:dgm id="{C94D90C9-6484-46D5-8A7F-DAD38FE3ED23}"/>
                                            </p:graphicEl>
                                          </p:spTgt>
                                        </p:tgtEl>
                                        <p:attrNameLst>
                                          <p:attrName>style.visibility</p:attrName>
                                        </p:attrNameLst>
                                      </p:cBhvr>
                                      <p:to>
                                        <p:strVal val="visible"/>
                                      </p:to>
                                    </p:set>
                                    <p:animEffect transition="in" filter="fade">
                                      <p:cBhvr>
                                        <p:cTn id="21" dur="1000"/>
                                        <p:tgtEl>
                                          <p:spTgt spid="10">
                                            <p:graphicEl>
                                              <a:dgm id="{C94D90C9-6484-46D5-8A7F-DAD38FE3ED23}"/>
                                            </p:graphicEl>
                                          </p:spTgt>
                                        </p:tgtEl>
                                      </p:cBhvr>
                                    </p:animEffect>
                                    <p:anim calcmode="lin" valueType="num">
                                      <p:cBhvr>
                                        <p:cTn id="22" dur="1000" fill="hold"/>
                                        <p:tgtEl>
                                          <p:spTgt spid="10">
                                            <p:graphicEl>
                                              <a:dgm id="{C94D90C9-6484-46D5-8A7F-DAD38FE3ED23}"/>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C94D90C9-6484-46D5-8A7F-DAD38FE3ED2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0"/>
                                  </p:stCondLst>
                                  <p:childTnLst>
                                    <p:set>
                                      <p:cBhvr>
                                        <p:cTn id="27" dur="1" fill="hold">
                                          <p:stCondLst>
                                            <p:cond delay="0"/>
                                          </p:stCondLst>
                                        </p:cTn>
                                        <p:tgtEl>
                                          <p:spTgt spid="10">
                                            <p:graphicEl>
                                              <a:dgm id="{9AA122B9-8C73-4159-871C-8481DF1E93A3}"/>
                                            </p:graphicEl>
                                          </p:spTgt>
                                        </p:tgtEl>
                                        <p:attrNameLst>
                                          <p:attrName>style.visibility</p:attrName>
                                        </p:attrNameLst>
                                      </p:cBhvr>
                                      <p:to>
                                        <p:strVal val="visible"/>
                                      </p:to>
                                    </p:set>
                                    <p:animEffect transition="in" filter="fade">
                                      <p:cBhvr>
                                        <p:cTn id="28" dur="1000"/>
                                        <p:tgtEl>
                                          <p:spTgt spid="10">
                                            <p:graphicEl>
                                              <a:dgm id="{9AA122B9-8C73-4159-871C-8481DF1E93A3}"/>
                                            </p:graphicEl>
                                          </p:spTgt>
                                        </p:tgtEl>
                                      </p:cBhvr>
                                    </p:animEffect>
                                    <p:anim calcmode="lin" valueType="num">
                                      <p:cBhvr>
                                        <p:cTn id="29" dur="1000" fill="hold"/>
                                        <p:tgtEl>
                                          <p:spTgt spid="10">
                                            <p:graphicEl>
                                              <a:dgm id="{9AA122B9-8C73-4159-871C-8481DF1E93A3}"/>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9AA122B9-8C73-4159-871C-8481DF1E93A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3488830684"/>
              </p:ext>
            </p:extLst>
          </p:nvPr>
        </p:nvGraphicFramePr>
        <p:xfrm>
          <a:off x="958912" y="825500"/>
          <a:ext cx="8889937" cy="5505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スライド番号プレースホルダー 2"/>
          <p:cNvSpPr>
            <a:spLocks noGrp="1"/>
          </p:cNvSpPr>
          <p:nvPr>
            <p:ph type="sldNum" sz="quarter" idx="12"/>
          </p:nvPr>
        </p:nvSpPr>
        <p:spPr>
          <a:xfrm>
            <a:off x="11314813" y="6330949"/>
            <a:ext cx="683339" cy="365125"/>
          </a:xfrm>
        </p:spPr>
        <p:txBody>
          <a:bodyPr>
            <a:normAutofit fontScale="77500" lnSpcReduction="20000"/>
          </a:bodyPr>
          <a:lstStyle/>
          <a:p>
            <a:r>
              <a:rPr kumimoji="1" lang="en-US" altLang="ja-JP" sz="2800" dirty="0">
                <a:solidFill>
                  <a:schemeClr val="bg1"/>
                </a:solidFill>
              </a:rPr>
              <a:t>3</a:t>
            </a:r>
          </a:p>
        </p:txBody>
      </p:sp>
    </p:spTree>
    <p:custDataLst>
      <p:tags r:id="rId1"/>
    </p:custDataLst>
    <p:extLst>
      <p:ext uri="{BB962C8B-B14F-4D97-AF65-F5344CB8AC3E}">
        <p14:creationId xmlns:p14="http://schemas.microsoft.com/office/powerpoint/2010/main" val="1138936330"/>
      </p:ext>
    </p:extLst>
  </p:cSld>
  <p:clrMapOvr>
    <a:masterClrMapping/>
  </p:clrMapOvr>
  <mc:AlternateContent xmlns:mc="http://schemas.openxmlformats.org/markup-compatibility/2006" xmlns:p14="http://schemas.microsoft.com/office/powerpoint/2010/main">
    <mc:Choice Requires="p14">
      <p:transition spd="slow" p14:dur="35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187D316B-014E-4ADC-8419-34CACDB7F4F1}"/>
                                            </p:graphicEl>
                                          </p:spTgt>
                                        </p:tgtEl>
                                        <p:attrNameLst>
                                          <p:attrName>style.visibility</p:attrName>
                                        </p:attrNameLst>
                                      </p:cBhvr>
                                      <p:to>
                                        <p:strVal val="visible"/>
                                      </p:to>
                                    </p:set>
                                    <p:animEffect transition="in" filter="fade">
                                      <p:cBhvr>
                                        <p:cTn id="7" dur="1000"/>
                                        <p:tgtEl>
                                          <p:spTgt spid="10">
                                            <p:graphicEl>
                                              <a:dgm id="{187D316B-014E-4ADC-8419-34CACDB7F4F1}"/>
                                            </p:graphicEl>
                                          </p:spTgt>
                                        </p:tgtEl>
                                      </p:cBhvr>
                                    </p:animEffect>
                                    <p:anim calcmode="lin" valueType="num">
                                      <p:cBhvr>
                                        <p:cTn id="8" dur="1000" fill="hold"/>
                                        <p:tgtEl>
                                          <p:spTgt spid="10">
                                            <p:graphicEl>
                                              <a:dgm id="{187D316B-014E-4ADC-8419-34CACDB7F4F1}"/>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187D316B-014E-4ADC-8419-34CACDB7F4F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graphicEl>
                                              <a:dgm id="{6C716CD3-68FE-415C-B495-FEF7BFEB916F}"/>
                                            </p:graphicEl>
                                          </p:spTgt>
                                        </p:tgtEl>
                                        <p:attrNameLst>
                                          <p:attrName>style.visibility</p:attrName>
                                        </p:attrNameLst>
                                      </p:cBhvr>
                                      <p:to>
                                        <p:strVal val="visible"/>
                                      </p:to>
                                    </p:set>
                                    <p:animEffect transition="in" filter="fade">
                                      <p:cBhvr>
                                        <p:cTn id="14" dur="1000"/>
                                        <p:tgtEl>
                                          <p:spTgt spid="10">
                                            <p:graphicEl>
                                              <a:dgm id="{6C716CD3-68FE-415C-B495-FEF7BFEB916F}"/>
                                            </p:graphicEl>
                                          </p:spTgt>
                                        </p:tgtEl>
                                      </p:cBhvr>
                                    </p:animEffect>
                                    <p:anim calcmode="lin" valueType="num">
                                      <p:cBhvr>
                                        <p:cTn id="15" dur="1000" fill="hold"/>
                                        <p:tgtEl>
                                          <p:spTgt spid="10">
                                            <p:graphicEl>
                                              <a:dgm id="{6C716CD3-68FE-415C-B495-FEF7BFEB916F}"/>
                                            </p:graphicEl>
                                          </p:spTgt>
                                        </p:tgtEl>
                                        <p:attrNameLst>
                                          <p:attrName>ppt_x</p:attrName>
                                        </p:attrNameLst>
                                      </p:cBhvr>
                                      <p:tavLst>
                                        <p:tav tm="0">
                                          <p:val>
                                            <p:strVal val="#ppt_x"/>
                                          </p:val>
                                        </p:tav>
                                        <p:tav tm="100000">
                                          <p:val>
                                            <p:strVal val="#ppt_x"/>
                                          </p:val>
                                        </p:tav>
                                      </p:tavLst>
                                    </p:anim>
                                    <p:anim calcmode="lin" valueType="num">
                                      <p:cBhvr>
                                        <p:cTn id="16" dur="1000" fill="hold"/>
                                        <p:tgtEl>
                                          <p:spTgt spid="10">
                                            <p:graphicEl>
                                              <a:dgm id="{6C716CD3-68FE-415C-B495-FEF7BFEB91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0"/>
                                  </p:stCondLst>
                                  <p:childTnLst>
                                    <p:set>
                                      <p:cBhvr>
                                        <p:cTn id="20" dur="1" fill="hold">
                                          <p:stCondLst>
                                            <p:cond delay="0"/>
                                          </p:stCondLst>
                                        </p:cTn>
                                        <p:tgtEl>
                                          <p:spTgt spid="10">
                                            <p:graphicEl>
                                              <a:dgm id="{C94D90C9-6484-46D5-8A7F-DAD38FE3ED23}"/>
                                            </p:graphicEl>
                                          </p:spTgt>
                                        </p:tgtEl>
                                        <p:attrNameLst>
                                          <p:attrName>style.visibility</p:attrName>
                                        </p:attrNameLst>
                                      </p:cBhvr>
                                      <p:to>
                                        <p:strVal val="visible"/>
                                      </p:to>
                                    </p:set>
                                    <p:animEffect transition="in" filter="fade">
                                      <p:cBhvr>
                                        <p:cTn id="21" dur="1000"/>
                                        <p:tgtEl>
                                          <p:spTgt spid="10">
                                            <p:graphicEl>
                                              <a:dgm id="{C94D90C9-6484-46D5-8A7F-DAD38FE3ED23}"/>
                                            </p:graphicEl>
                                          </p:spTgt>
                                        </p:tgtEl>
                                      </p:cBhvr>
                                    </p:animEffect>
                                    <p:anim calcmode="lin" valueType="num">
                                      <p:cBhvr>
                                        <p:cTn id="22" dur="1000" fill="hold"/>
                                        <p:tgtEl>
                                          <p:spTgt spid="10">
                                            <p:graphicEl>
                                              <a:dgm id="{C94D90C9-6484-46D5-8A7F-DAD38FE3ED23}"/>
                                            </p:graphicEl>
                                          </p:spTgt>
                                        </p:tgtEl>
                                        <p:attrNameLst>
                                          <p:attrName>ppt_x</p:attrName>
                                        </p:attrNameLst>
                                      </p:cBhvr>
                                      <p:tavLst>
                                        <p:tav tm="0">
                                          <p:val>
                                            <p:strVal val="#ppt_x"/>
                                          </p:val>
                                        </p:tav>
                                        <p:tav tm="100000">
                                          <p:val>
                                            <p:strVal val="#ppt_x"/>
                                          </p:val>
                                        </p:tav>
                                      </p:tavLst>
                                    </p:anim>
                                    <p:anim calcmode="lin" valueType="num">
                                      <p:cBhvr>
                                        <p:cTn id="23" dur="1000" fill="hold"/>
                                        <p:tgtEl>
                                          <p:spTgt spid="10">
                                            <p:graphicEl>
                                              <a:dgm id="{C94D90C9-6484-46D5-8A7F-DAD38FE3ED2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0"/>
                                  </p:stCondLst>
                                  <p:childTnLst>
                                    <p:set>
                                      <p:cBhvr>
                                        <p:cTn id="27" dur="1" fill="hold">
                                          <p:stCondLst>
                                            <p:cond delay="0"/>
                                          </p:stCondLst>
                                        </p:cTn>
                                        <p:tgtEl>
                                          <p:spTgt spid="10">
                                            <p:graphicEl>
                                              <a:dgm id="{9AA122B9-8C73-4159-871C-8481DF1E93A3}"/>
                                            </p:graphicEl>
                                          </p:spTgt>
                                        </p:tgtEl>
                                        <p:attrNameLst>
                                          <p:attrName>style.visibility</p:attrName>
                                        </p:attrNameLst>
                                      </p:cBhvr>
                                      <p:to>
                                        <p:strVal val="visible"/>
                                      </p:to>
                                    </p:set>
                                    <p:animEffect transition="in" filter="fade">
                                      <p:cBhvr>
                                        <p:cTn id="28" dur="1000"/>
                                        <p:tgtEl>
                                          <p:spTgt spid="10">
                                            <p:graphicEl>
                                              <a:dgm id="{9AA122B9-8C73-4159-871C-8481DF1E93A3}"/>
                                            </p:graphicEl>
                                          </p:spTgt>
                                        </p:tgtEl>
                                      </p:cBhvr>
                                    </p:animEffect>
                                    <p:anim calcmode="lin" valueType="num">
                                      <p:cBhvr>
                                        <p:cTn id="29" dur="1000" fill="hold"/>
                                        <p:tgtEl>
                                          <p:spTgt spid="10">
                                            <p:graphicEl>
                                              <a:dgm id="{9AA122B9-8C73-4159-871C-8481DF1E93A3}"/>
                                            </p:graphicEl>
                                          </p:spTgt>
                                        </p:tgtEl>
                                        <p:attrNameLst>
                                          <p:attrName>ppt_x</p:attrName>
                                        </p:attrNameLst>
                                      </p:cBhvr>
                                      <p:tavLst>
                                        <p:tav tm="0">
                                          <p:val>
                                            <p:strVal val="#ppt_x"/>
                                          </p:val>
                                        </p:tav>
                                        <p:tav tm="100000">
                                          <p:val>
                                            <p:strVal val="#ppt_x"/>
                                          </p:val>
                                        </p:tav>
                                      </p:tavLst>
                                    </p:anim>
                                    <p:anim calcmode="lin" valueType="num">
                                      <p:cBhvr>
                                        <p:cTn id="30" dur="1000" fill="hold"/>
                                        <p:tgtEl>
                                          <p:spTgt spid="10">
                                            <p:graphicEl>
                                              <a:dgm id="{9AA122B9-8C73-4159-871C-8481DF1E93A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46A399A-9ED6-0965-2EC9-A16B60BCEA8B}"/>
              </a:ext>
            </a:extLst>
          </p:cNvPr>
          <p:cNvPicPr>
            <a:picLocks noChangeAspect="1"/>
          </p:cNvPicPr>
          <p:nvPr/>
        </p:nvPicPr>
        <p:blipFill>
          <a:blip r:embed="rId4"/>
          <a:stretch>
            <a:fillRect/>
          </a:stretch>
        </p:blipFill>
        <p:spPr>
          <a:xfrm>
            <a:off x="513404" y="1656761"/>
            <a:ext cx="7754295" cy="5158624"/>
          </a:xfrm>
          <a:prstGeom prst="rect">
            <a:avLst/>
          </a:prstGeom>
        </p:spPr>
      </p:pic>
      <p:sp>
        <p:nvSpPr>
          <p:cNvPr id="2" name="タイトル 1"/>
          <p:cNvSpPr>
            <a:spLocks noGrp="1"/>
          </p:cNvSpPr>
          <p:nvPr>
            <p:ph type="title"/>
          </p:nvPr>
        </p:nvSpPr>
        <p:spPr>
          <a:xfrm>
            <a:off x="677334" y="408986"/>
            <a:ext cx="8596668" cy="1247775"/>
          </a:xfrm>
        </p:spPr>
        <p:txBody>
          <a:bodyPr>
            <a:normAutofit fontScale="90000"/>
          </a:bodyPr>
          <a:lstStyle/>
          <a:p>
            <a:r>
              <a:rPr lang="en-US" altLang="ja-JP" sz="4000" dirty="0"/>
              <a:t>3</a:t>
            </a:r>
            <a:r>
              <a:rPr kumimoji="1" lang="ja-JP" altLang="en-US" sz="4000" dirty="0"/>
              <a:t>　給与支払報告書の</a:t>
            </a:r>
            <a:r>
              <a:rPr lang="ja-JP" altLang="en-US" sz="4000" dirty="0"/>
              <a:t>記載</a:t>
            </a:r>
            <a:r>
              <a:rPr kumimoji="1" lang="ja-JP" altLang="en-US" sz="4000" dirty="0"/>
              <a:t>方法</a:t>
            </a:r>
            <a:r>
              <a:rPr lang="ja-JP" altLang="en-US" dirty="0"/>
              <a:t>　</a:t>
            </a:r>
            <a:br>
              <a:rPr lang="en-US" altLang="ja-JP" dirty="0"/>
            </a:br>
            <a:r>
              <a:rPr lang="ja-JP" altLang="en-US" dirty="0"/>
              <a:t>（１）総括表</a:t>
            </a:r>
            <a:endParaRPr kumimoji="1" lang="ja-JP" altLang="en-US" dirty="0"/>
          </a:p>
        </p:txBody>
      </p:sp>
      <p:sp>
        <p:nvSpPr>
          <p:cNvPr id="4" name="スライド番号プレースホルダー 3"/>
          <p:cNvSpPr>
            <a:spLocks noGrp="1"/>
          </p:cNvSpPr>
          <p:nvPr>
            <p:ph type="sldNum" sz="quarter" idx="12"/>
          </p:nvPr>
        </p:nvSpPr>
        <p:spPr>
          <a:xfrm>
            <a:off x="11296650" y="6248467"/>
            <a:ext cx="683339" cy="365125"/>
          </a:xfrm>
        </p:spPr>
        <p:txBody>
          <a:bodyPr>
            <a:normAutofit fontScale="77500" lnSpcReduction="20000"/>
          </a:bodyPr>
          <a:lstStyle/>
          <a:p>
            <a:r>
              <a:rPr kumimoji="1" lang="en-US" altLang="ja-JP" sz="2800" dirty="0">
                <a:solidFill>
                  <a:schemeClr val="bg1"/>
                </a:solidFill>
              </a:rPr>
              <a:t>4</a:t>
            </a:r>
            <a:endParaRPr kumimoji="1" lang="ja-JP" altLang="en-US" sz="2800" dirty="0">
              <a:solidFill>
                <a:schemeClr val="bg1"/>
              </a:solidFill>
            </a:endParaRPr>
          </a:p>
        </p:txBody>
      </p:sp>
      <p:sp>
        <p:nvSpPr>
          <p:cNvPr id="6" name="角丸四角形吹き出し 5"/>
          <p:cNvSpPr/>
          <p:nvPr/>
        </p:nvSpPr>
        <p:spPr>
          <a:xfrm>
            <a:off x="8267699" y="3228976"/>
            <a:ext cx="3712290" cy="2228179"/>
          </a:xfrm>
          <a:prstGeom prst="wedgeRoundRectCallout">
            <a:avLst>
              <a:gd name="adj1" fmla="val -64548"/>
              <a:gd name="adj2" fmla="val 1709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特別徴収・普通徴収の人員数の内訳を必ず記載してください。</a:t>
            </a:r>
            <a:endParaRPr lang="en-US" altLang="ja-JP" dirty="0"/>
          </a:p>
          <a:p>
            <a:endParaRPr lang="en-US" altLang="ja-JP" dirty="0"/>
          </a:p>
          <a:p>
            <a:r>
              <a:rPr lang="ja-JP" altLang="en-US" dirty="0"/>
              <a:t>また、記載した人数と、提出する個人票の枚数が一致するかどうかをご確認ください。</a:t>
            </a:r>
          </a:p>
        </p:txBody>
      </p:sp>
      <p:sp>
        <p:nvSpPr>
          <p:cNvPr id="7" name="テキスト ボックス 6"/>
          <p:cNvSpPr txBox="1"/>
          <p:nvPr/>
        </p:nvSpPr>
        <p:spPr>
          <a:xfrm>
            <a:off x="4029075" y="1128123"/>
            <a:ext cx="32385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b="1" dirty="0">
                <a:solidFill>
                  <a:srgbClr val="FF0000"/>
                </a:solidFill>
              </a:rPr>
              <a:t>※</a:t>
            </a:r>
            <a:r>
              <a:rPr kumimoji="1" lang="ja-JP" altLang="en-US" b="1" dirty="0">
                <a:solidFill>
                  <a:srgbClr val="FF0000"/>
                </a:solidFill>
              </a:rPr>
              <a:t>総括表への押印は不要です</a:t>
            </a:r>
          </a:p>
        </p:txBody>
      </p:sp>
      <p:sp>
        <p:nvSpPr>
          <p:cNvPr id="8" name="正方形/長方形 7"/>
          <p:cNvSpPr/>
          <p:nvPr/>
        </p:nvSpPr>
        <p:spPr>
          <a:xfrm>
            <a:off x="5980679" y="4112945"/>
            <a:ext cx="1810771" cy="10159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a:extLst>
              <a:ext uri="{FF2B5EF4-FFF2-40B4-BE49-F238E27FC236}">
                <a16:creationId xmlns:a16="http://schemas.microsoft.com/office/drawing/2014/main" id="{C708D1D8-F127-6D48-6032-3FE3210033BE}"/>
              </a:ext>
            </a:extLst>
          </p:cNvPr>
          <p:cNvSpPr/>
          <p:nvPr/>
        </p:nvSpPr>
        <p:spPr>
          <a:xfrm>
            <a:off x="5067300" y="2375899"/>
            <a:ext cx="2657475" cy="498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角丸四角形吹き出し 5">
            <a:extLst>
              <a:ext uri="{FF2B5EF4-FFF2-40B4-BE49-F238E27FC236}">
                <a16:creationId xmlns:a16="http://schemas.microsoft.com/office/drawing/2014/main" id="{1788BBE4-28DF-0D6F-C758-508D588D40F7}"/>
              </a:ext>
            </a:extLst>
          </p:cNvPr>
          <p:cNvSpPr/>
          <p:nvPr/>
        </p:nvSpPr>
        <p:spPr>
          <a:xfrm>
            <a:off x="7638104" y="1365520"/>
            <a:ext cx="4553896" cy="1868072"/>
          </a:xfrm>
          <a:prstGeom prst="wedgeRoundRectCallout">
            <a:avLst>
              <a:gd name="adj1" fmla="val -64548"/>
              <a:gd name="adj2" fmla="val 1709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台東区で附番しているのは</a:t>
            </a:r>
            <a:r>
              <a:rPr lang="en-US" altLang="ja-JP" dirty="0"/>
              <a:t>『</a:t>
            </a:r>
            <a:r>
              <a:rPr lang="ja-JP" altLang="en-US" dirty="0"/>
              <a:t>２</a:t>
            </a:r>
            <a:r>
              <a:rPr lang="en-US" altLang="ja-JP" dirty="0"/>
              <a:t>』</a:t>
            </a:r>
            <a:r>
              <a:rPr lang="ja-JP" altLang="en-US" dirty="0"/>
              <a:t>から始まる８桁の番号です。</a:t>
            </a:r>
            <a:endParaRPr lang="en-US" altLang="ja-JP" dirty="0"/>
          </a:p>
          <a:p>
            <a:r>
              <a:rPr lang="ja-JP" altLang="en-US" dirty="0"/>
              <a:t>＊自治体ごとで異なります。</a:t>
            </a:r>
            <a:endParaRPr lang="en-US" altLang="ja-JP" dirty="0"/>
          </a:p>
          <a:p>
            <a:r>
              <a:rPr lang="ja-JP" altLang="en-US" dirty="0"/>
              <a:t>＊台東区でこれまで特別徴収した従業員がいなければ記載不要です。</a:t>
            </a:r>
          </a:p>
        </p:txBody>
      </p:sp>
      <p:sp>
        <p:nvSpPr>
          <p:cNvPr id="11" name="正方形/長方形 10">
            <a:extLst>
              <a:ext uri="{FF2B5EF4-FFF2-40B4-BE49-F238E27FC236}">
                <a16:creationId xmlns:a16="http://schemas.microsoft.com/office/drawing/2014/main" id="{B5D69D68-7E68-D571-3F17-5EC8812019E7}"/>
              </a:ext>
            </a:extLst>
          </p:cNvPr>
          <p:cNvSpPr/>
          <p:nvPr/>
        </p:nvSpPr>
        <p:spPr>
          <a:xfrm>
            <a:off x="2700337" y="4490449"/>
            <a:ext cx="3280342" cy="498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角丸四角形吹き出し 5">
            <a:extLst>
              <a:ext uri="{FF2B5EF4-FFF2-40B4-BE49-F238E27FC236}">
                <a16:creationId xmlns:a16="http://schemas.microsoft.com/office/drawing/2014/main" id="{C48A6B96-E701-E6DF-9F17-8EEE1456EC3A}"/>
              </a:ext>
            </a:extLst>
          </p:cNvPr>
          <p:cNvSpPr/>
          <p:nvPr/>
        </p:nvSpPr>
        <p:spPr>
          <a:xfrm>
            <a:off x="753915" y="5400713"/>
            <a:ext cx="4999186" cy="571418"/>
          </a:xfrm>
          <a:prstGeom prst="wedgeRoundRectCallout">
            <a:avLst>
              <a:gd name="adj1" fmla="val -2185"/>
              <a:gd name="adj2" fmla="val -13918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税額通知書の送付先住所を記載してください</a:t>
            </a:r>
            <a:endParaRPr lang="en-US" altLang="ja-JP" dirty="0"/>
          </a:p>
        </p:txBody>
      </p:sp>
      <p:sp>
        <p:nvSpPr>
          <p:cNvPr id="5" name="雲 4">
            <a:extLst>
              <a:ext uri="{FF2B5EF4-FFF2-40B4-BE49-F238E27FC236}">
                <a16:creationId xmlns:a16="http://schemas.microsoft.com/office/drawing/2014/main" id="{F7E29D24-5420-7186-C874-E447C775EDBF}"/>
              </a:ext>
            </a:extLst>
          </p:cNvPr>
          <p:cNvSpPr/>
          <p:nvPr/>
        </p:nvSpPr>
        <p:spPr>
          <a:xfrm>
            <a:off x="6181619" y="5288183"/>
            <a:ext cx="4876905" cy="1407938"/>
          </a:xfrm>
          <a:prstGeom prst="cloud">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b="1" dirty="0"/>
              <a:t>※</a:t>
            </a:r>
            <a:r>
              <a:rPr lang="ja-JP" altLang="en-US" b="1" dirty="0"/>
              <a:t>台東区にお住まいの従業員がいない場合、総括表のみの提出は不要です。</a:t>
            </a:r>
            <a:endParaRPr lang="en-US" altLang="ja-JP" b="1" dirty="0"/>
          </a:p>
        </p:txBody>
      </p:sp>
    </p:spTree>
    <p:custDataLst>
      <p:tags r:id="rId1"/>
    </p:custDataLst>
    <p:extLst>
      <p:ext uri="{BB962C8B-B14F-4D97-AF65-F5344CB8AC3E}">
        <p14:creationId xmlns:p14="http://schemas.microsoft.com/office/powerpoint/2010/main" val="983849464"/>
      </p:ext>
    </p:extLst>
  </p:cSld>
  <p:clrMapOvr>
    <a:masterClrMapping/>
  </p:clrMapOvr>
  <mc:AlternateContent xmlns:mc="http://schemas.openxmlformats.org/markup-compatibility/2006" xmlns:p14="http://schemas.microsoft.com/office/powerpoint/2010/main">
    <mc:Choice Requires="p14">
      <p:transition spd="slow" p14:dur="3500" advTm="27000"/>
    </mc:Choice>
    <mc:Fallback xmlns="">
      <p:transition spd="slow" advTm="2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32" presetClass="emph" presetSubtype="0" fill="hold" grpId="1" nodeType="withEffect">
                                  <p:stCondLst>
                                    <p:cond delay="0"/>
                                  </p:stCondLst>
                                  <p:childTnLst>
                                    <p:animRot by="120000">
                                      <p:cBhvr>
                                        <p:cTn id="8" dur="100" fill="hold">
                                          <p:stCondLst>
                                            <p:cond delay="0"/>
                                          </p:stCondLst>
                                        </p:cTn>
                                        <p:tgtEl>
                                          <p:spTgt spid="8"/>
                                        </p:tgtEl>
                                        <p:attrNameLst>
                                          <p:attrName>r</p:attrName>
                                        </p:attrNameLst>
                                      </p:cBhvr>
                                    </p:animRot>
                                    <p:animRot by="-240000">
                                      <p:cBhvr>
                                        <p:cTn id="9" dur="200" fill="hold">
                                          <p:stCondLst>
                                            <p:cond delay="200"/>
                                          </p:stCondLst>
                                        </p:cTn>
                                        <p:tgtEl>
                                          <p:spTgt spid="8"/>
                                        </p:tgtEl>
                                        <p:attrNameLst>
                                          <p:attrName>r</p:attrName>
                                        </p:attrNameLst>
                                      </p:cBhvr>
                                    </p:animRot>
                                    <p:animRot by="240000">
                                      <p:cBhvr>
                                        <p:cTn id="10" dur="200" fill="hold">
                                          <p:stCondLst>
                                            <p:cond delay="400"/>
                                          </p:stCondLst>
                                        </p:cTn>
                                        <p:tgtEl>
                                          <p:spTgt spid="8"/>
                                        </p:tgtEl>
                                        <p:attrNameLst>
                                          <p:attrName>r</p:attrName>
                                        </p:attrNameLst>
                                      </p:cBhvr>
                                    </p:animRot>
                                    <p:animRot by="-240000">
                                      <p:cBhvr>
                                        <p:cTn id="11" dur="200" fill="hold">
                                          <p:stCondLst>
                                            <p:cond delay="600"/>
                                          </p:stCondLst>
                                        </p:cTn>
                                        <p:tgtEl>
                                          <p:spTgt spid="8"/>
                                        </p:tgtEl>
                                        <p:attrNameLst>
                                          <p:attrName>r</p:attrName>
                                        </p:attrNameLst>
                                      </p:cBhvr>
                                    </p:animRot>
                                    <p:animRot by="120000">
                                      <p:cBhvr>
                                        <p:cTn id="12" dur="200" fill="hold">
                                          <p:stCondLst>
                                            <p:cond delay="800"/>
                                          </p:stCondLst>
                                        </p:cTn>
                                        <p:tgtEl>
                                          <p:spTgt spid="8"/>
                                        </p:tgtEl>
                                        <p:attrNameLst>
                                          <p:attrName>r</p:attrName>
                                        </p:attrNameLst>
                                      </p:cBhvr>
                                    </p:animRo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32" presetClass="emph" presetSubtype="0" fill="hold" grpId="0"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32" presetClass="emph" presetSubtype="0" fill="hold" grpId="0" nodeType="withEffect">
                                  <p:stCondLst>
                                    <p:cond delay="0"/>
                                  </p:stCondLst>
                                  <p:childTnLst>
                                    <p:animRot by="120000">
                                      <p:cBhvr>
                                        <p:cTn id="32" dur="100" fill="hold">
                                          <p:stCondLst>
                                            <p:cond delay="0"/>
                                          </p:stCondLst>
                                        </p:cTn>
                                        <p:tgtEl>
                                          <p:spTgt spid="11"/>
                                        </p:tgtEl>
                                        <p:attrNameLst>
                                          <p:attrName>r</p:attrName>
                                        </p:attrNameLst>
                                      </p:cBhvr>
                                    </p:animRot>
                                    <p:animRot by="-240000">
                                      <p:cBhvr>
                                        <p:cTn id="33" dur="200" fill="hold">
                                          <p:stCondLst>
                                            <p:cond delay="200"/>
                                          </p:stCondLst>
                                        </p:cTn>
                                        <p:tgtEl>
                                          <p:spTgt spid="11"/>
                                        </p:tgtEl>
                                        <p:attrNameLst>
                                          <p:attrName>r</p:attrName>
                                        </p:attrNameLst>
                                      </p:cBhvr>
                                    </p:animRot>
                                    <p:animRot by="240000">
                                      <p:cBhvr>
                                        <p:cTn id="34" dur="200" fill="hold">
                                          <p:stCondLst>
                                            <p:cond delay="400"/>
                                          </p:stCondLst>
                                        </p:cTn>
                                        <p:tgtEl>
                                          <p:spTgt spid="11"/>
                                        </p:tgtEl>
                                        <p:attrNameLst>
                                          <p:attrName>r</p:attrName>
                                        </p:attrNameLst>
                                      </p:cBhvr>
                                    </p:animRot>
                                    <p:animRot by="-240000">
                                      <p:cBhvr>
                                        <p:cTn id="35" dur="200" fill="hold">
                                          <p:stCondLst>
                                            <p:cond delay="600"/>
                                          </p:stCondLst>
                                        </p:cTn>
                                        <p:tgtEl>
                                          <p:spTgt spid="11"/>
                                        </p:tgtEl>
                                        <p:attrNameLst>
                                          <p:attrName>r</p:attrName>
                                        </p:attrNameLst>
                                      </p:cBhvr>
                                    </p:animRot>
                                    <p:animRot by="120000">
                                      <p:cBhvr>
                                        <p:cTn id="36" dur="200" fill="hold">
                                          <p:stCondLst>
                                            <p:cond delay="800"/>
                                          </p:stCondLst>
                                        </p:cTn>
                                        <p:tgtEl>
                                          <p:spTgt spid="11"/>
                                        </p:tgtEl>
                                        <p:attrNameLst>
                                          <p:attrName>r</p:attrName>
                                        </p:attrNameLst>
                                      </p:cBhvr>
                                    </p:animRo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1" animBg="1"/>
      <p:bldP spid="8" grpId="2" animBg="1"/>
      <p:bldP spid="3" grpId="0" animBg="1"/>
      <p:bldP spid="3" grpId="1" animBg="1"/>
      <p:bldP spid="10" grpId="0" animBg="1"/>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t="61538" r="49879"/>
          <a:stretch/>
        </p:blipFill>
        <p:spPr>
          <a:xfrm>
            <a:off x="766333" y="1389347"/>
            <a:ext cx="8063282" cy="4375366"/>
          </a:xfrm>
          <a:prstGeom prst="rect">
            <a:avLst/>
          </a:prstGeom>
          <a:ln>
            <a:solidFill>
              <a:schemeClr val="tx1"/>
            </a:solidFill>
          </a:ln>
        </p:spPr>
      </p:pic>
      <p:sp>
        <p:nvSpPr>
          <p:cNvPr id="2" name="タイトル 1"/>
          <p:cNvSpPr>
            <a:spLocks noGrp="1"/>
          </p:cNvSpPr>
          <p:nvPr>
            <p:ph type="title"/>
          </p:nvPr>
        </p:nvSpPr>
        <p:spPr>
          <a:xfrm>
            <a:off x="410634" y="609646"/>
            <a:ext cx="8596668" cy="757305"/>
          </a:xfrm>
        </p:spPr>
        <p:txBody>
          <a:bodyPr>
            <a:normAutofit/>
          </a:bodyPr>
          <a:lstStyle/>
          <a:p>
            <a:r>
              <a:rPr lang="ja-JP" altLang="en-US" sz="3200" dirty="0"/>
              <a:t>（２）</a:t>
            </a:r>
            <a:r>
              <a:rPr kumimoji="1" lang="ja-JP" altLang="en-US" sz="3200" dirty="0"/>
              <a:t>普通徴収切替理由書</a:t>
            </a:r>
          </a:p>
        </p:txBody>
      </p:sp>
      <p:sp>
        <p:nvSpPr>
          <p:cNvPr id="4" name="スライド番号プレースホルダー 3"/>
          <p:cNvSpPr>
            <a:spLocks noGrp="1"/>
          </p:cNvSpPr>
          <p:nvPr>
            <p:ph type="sldNum" sz="quarter" idx="12"/>
          </p:nvPr>
        </p:nvSpPr>
        <p:spPr>
          <a:xfrm>
            <a:off x="11297590" y="6309680"/>
            <a:ext cx="683339" cy="365125"/>
          </a:xfrm>
        </p:spPr>
        <p:txBody>
          <a:bodyPr>
            <a:normAutofit fontScale="77500" lnSpcReduction="20000"/>
          </a:bodyPr>
          <a:lstStyle/>
          <a:p>
            <a:r>
              <a:rPr kumimoji="1" lang="en-US" altLang="ja-JP" sz="2800" dirty="0">
                <a:solidFill>
                  <a:schemeClr val="bg1"/>
                </a:solidFill>
              </a:rPr>
              <a:t>5</a:t>
            </a:r>
            <a:endParaRPr kumimoji="1" lang="ja-JP" altLang="en-US" sz="2800" dirty="0">
              <a:solidFill>
                <a:schemeClr val="bg1"/>
              </a:solidFill>
            </a:endParaRPr>
          </a:p>
        </p:txBody>
      </p:sp>
      <p:sp>
        <p:nvSpPr>
          <p:cNvPr id="6" name="角丸四角形吹き出し 5"/>
          <p:cNvSpPr/>
          <p:nvPr/>
        </p:nvSpPr>
        <p:spPr>
          <a:xfrm>
            <a:off x="9007302" y="1650265"/>
            <a:ext cx="2290288" cy="1653345"/>
          </a:xfrm>
          <a:prstGeom prst="wedgeRoundRectCallout">
            <a:avLst>
              <a:gd name="adj1" fmla="val -69160"/>
              <a:gd name="adj2" fmla="val -586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総括表に記載した普通徴収該当人数を漏れなく記載してください。</a:t>
            </a:r>
          </a:p>
        </p:txBody>
      </p:sp>
      <p:sp>
        <p:nvSpPr>
          <p:cNvPr id="7" name="角丸四角形吹き出し 6"/>
          <p:cNvSpPr/>
          <p:nvPr/>
        </p:nvSpPr>
        <p:spPr>
          <a:xfrm>
            <a:off x="5131607" y="4988255"/>
            <a:ext cx="2290288" cy="1648734"/>
          </a:xfrm>
          <a:prstGeom prst="wedgeRoundRectCallout">
            <a:avLst>
              <a:gd name="adj1" fmla="val 57366"/>
              <a:gd name="adj2" fmla="val -10112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理由書に記載のある理由以外では、普通徴収が認められません。</a:t>
            </a:r>
          </a:p>
        </p:txBody>
      </p:sp>
      <p:sp>
        <p:nvSpPr>
          <p:cNvPr id="9" name="正方形/長方形 8"/>
          <p:cNvSpPr/>
          <p:nvPr/>
        </p:nvSpPr>
        <p:spPr>
          <a:xfrm>
            <a:off x="1341022" y="1850290"/>
            <a:ext cx="821153" cy="31606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7728913" y="1854002"/>
            <a:ext cx="749282" cy="36273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吹き出し 7"/>
          <p:cNvSpPr/>
          <p:nvPr/>
        </p:nvSpPr>
        <p:spPr>
          <a:xfrm>
            <a:off x="899418" y="5860531"/>
            <a:ext cx="3531776" cy="730250"/>
          </a:xfrm>
          <a:prstGeom prst="wedgeRoundRectCallout">
            <a:avLst>
              <a:gd name="adj1" fmla="val -25628"/>
              <a:gd name="adj2" fmla="val -14728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選択した符号を個人別明細書の摘要欄に記載してください。</a:t>
            </a:r>
          </a:p>
        </p:txBody>
      </p:sp>
    </p:spTree>
    <p:custDataLst>
      <p:tags r:id="rId1"/>
    </p:custDataLst>
    <p:extLst>
      <p:ext uri="{BB962C8B-B14F-4D97-AF65-F5344CB8AC3E}">
        <p14:creationId xmlns:p14="http://schemas.microsoft.com/office/powerpoint/2010/main" val="3950334457"/>
      </p:ext>
    </p:extLst>
  </p:cSld>
  <p:clrMapOvr>
    <a:masterClrMapping/>
  </p:clrMapOvr>
  <mc:AlternateContent xmlns:mc="http://schemas.openxmlformats.org/markup-compatibility/2006" xmlns:p14="http://schemas.microsoft.com/office/powerpoint/2010/main">
    <mc:Choice Requires="p14">
      <p:transition spd="slow" p14:dur="3500" advTm="32000"/>
    </mc:Choice>
    <mc:Fallback xmlns="">
      <p:transition spd="slow" advTm="3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5" grpId="0" animBg="1"/>
      <p:bldP spid="5"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51914EF1-ED65-E92D-23DC-24C5D49D492A}"/>
              </a:ext>
            </a:extLst>
          </p:cNvPr>
          <p:cNvPicPr>
            <a:picLocks noChangeAspect="1"/>
          </p:cNvPicPr>
          <p:nvPr/>
        </p:nvPicPr>
        <p:blipFill>
          <a:blip r:embed="rId4"/>
          <a:stretch>
            <a:fillRect/>
          </a:stretch>
        </p:blipFill>
        <p:spPr>
          <a:xfrm>
            <a:off x="419138" y="1248090"/>
            <a:ext cx="10206785" cy="5561563"/>
          </a:xfrm>
          <a:prstGeom prst="rect">
            <a:avLst/>
          </a:prstGeom>
        </p:spPr>
      </p:pic>
      <p:sp>
        <p:nvSpPr>
          <p:cNvPr id="10" name="タイトル 9">
            <a:extLst>
              <a:ext uri="{FF2B5EF4-FFF2-40B4-BE49-F238E27FC236}">
                <a16:creationId xmlns:a16="http://schemas.microsoft.com/office/drawing/2014/main" id="{ABE0B850-A37B-15E3-82A1-7ED1771D4D71}"/>
              </a:ext>
            </a:extLst>
          </p:cNvPr>
          <p:cNvSpPr>
            <a:spLocks noGrp="1"/>
          </p:cNvSpPr>
          <p:nvPr>
            <p:ph type="title"/>
          </p:nvPr>
        </p:nvSpPr>
        <p:spPr>
          <a:xfrm>
            <a:off x="703262" y="239182"/>
            <a:ext cx="8534400" cy="1507067"/>
          </a:xfrm>
        </p:spPr>
        <p:txBody>
          <a:bodyPr/>
          <a:lstStyle/>
          <a:p>
            <a:r>
              <a:rPr lang="ja-JP" altLang="en-US" sz="3600" dirty="0"/>
              <a:t>（３）個人別明細書①</a:t>
            </a:r>
            <a:endParaRPr lang="ja-JP" altLang="en-US" dirty="0"/>
          </a:p>
        </p:txBody>
      </p:sp>
      <p:sp>
        <p:nvSpPr>
          <p:cNvPr id="4" name="スライド番号プレースホルダー 3"/>
          <p:cNvSpPr>
            <a:spLocks noGrp="1"/>
          </p:cNvSpPr>
          <p:nvPr>
            <p:ph type="sldNum" sz="quarter" idx="12"/>
          </p:nvPr>
        </p:nvSpPr>
        <p:spPr>
          <a:xfrm>
            <a:off x="11362873" y="6344049"/>
            <a:ext cx="683339" cy="365125"/>
          </a:xfrm>
        </p:spPr>
        <p:txBody>
          <a:bodyPr>
            <a:normAutofit fontScale="77500" lnSpcReduction="20000"/>
          </a:bodyPr>
          <a:lstStyle/>
          <a:p>
            <a:r>
              <a:rPr kumimoji="1" lang="en-US" altLang="ja-JP" sz="2800" dirty="0">
                <a:solidFill>
                  <a:schemeClr val="bg1"/>
                </a:solidFill>
              </a:rPr>
              <a:t>6</a:t>
            </a:r>
            <a:endParaRPr kumimoji="1" lang="ja-JP" altLang="en-US" sz="2800" dirty="0">
              <a:solidFill>
                <a:schemeClr val="bg1"/>
              </a:solidFill>
            </a:endParaRPr>
          </a:p>
        </p:txBody>
      </p:sp>
      <p:sp>
        <p:nvSpPr>
          <p:cNvPr id="3" name="角丸四角形吹き出し 15">
            <a:extLst>
              <a:ext uri="{FF2B5EF4-FFF2-40B4-BE49-F238E27FC236}">
                <a16:creationId xmlns:a16="http://schemas.microsoft.com/office/drawing/2014/main" id="{3AB6F14E-64B4-51A6-AC2E-4C817F904111}"/>
              </a:ext>
            </a:extLst>
          </p:cNvPr>
          <p:cNvSpPr/>
          <p:nvPr/>
        </p:nvSpPr>
        <p:spPr>
          <a:xfrm>
            <a:off x="6784266" y="764987"/>
            <a:ext cx="4331409" cy="981262"/>
          </a:xfrm>
          <a:prstGeom prst="wedgeRoundRectCallout">
            <a:avLst>
              <a:gd name="adj1" fmla="val -20131"/>
              <a:gd name="adj2" fmla="val 9086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b="1" dirty="0">
                <a:solidFill>
                  <a:srgbClr val="FF0000"/>
                </a:solidFill>
              </a:rPr>
              <a:t>個人番号・フリガナ・氏名・生年月日</a:t>
            </a:r>
            <a:r>
              <a:rPr lang="ja-JP" altLang="en-US" dirty="0"/>
              <a:t>は必ず記載してください。</a:t>
            </a:r>
          </a:p>
        </p:txBody>
      </p:sp>
      <p:sp>
        <p:nvSpPr>
          <p:cNvPr id="5" name="正方形/長方形 4">
            <a:extLst>
              <a:ext uri="{FF2B5EF4-FFF2-40B4-BE49-F238E27FC236}">
                <a16:creationId xmlns:a16="http://schemas.microsoft.com/office/drawing/2014/main" id="{E53CAB7C-6C3F-D610-1632-1C7953C851C9}"/>
              </a:ext>
            </a:extLst>
          </p:cNvPr>
          <p:cNvSpPr/>
          <p:nvPr/>
        </p:nvSpPr>
        <p:spPr>
          <a:xfrm>
            <a:off x="2070768" y="2112830"/>
            <a:ext cx="4066784" cy="13602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3DCE50FE-34A6-CA3D-DE13-BF689F238FAC}"/>
              </a:ext>
            </a:extLst>
          </p:cNvPr>
          <p:cNvSpPr/>
          <p:nvPr/>
        </p:nvSpPr>
        <p:spPr>
          <a:xfrm>
            <a:off x="6269122" y="2187343"/>
            <a:ext cx="3883271" cy="12815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 name="グループ化 6">
            <a:extLst>
              <a:ext uri="{FF2B5EF4-FFF2-40B4-BE49-F238E27FC236}">
                <a16:creationId xmlns:a16="http://schemas.microsoft.com/office/drawing/2014/main" id="{CBB33409-4141-91F4-AF81-F3BBD315D403}"/>
              </a:ext>
            </a:extLst>
          </p:cNvPr>
          <p:cNvGrpSpPr/>
          <p:nvPr/>
        </p:nvGrpSpPr>
        <p:grpSpPr>
          <a:xfrm>
            <a:off x="3112593" y="6153791"/>
            <a:ext cx="747057" cy="373651"/>
            <a:chOff x="9274002" y="6212379"/>
            <a:chExt cx="747057" cy="373651"/>
          </a:xfrm>
        </p:grpSpPr>
        <p:sp>
          <p:nvSpPr>
            <p:cNvPr id="8" name="円/楕円 27">
              <a:extLst>
                <a:ext uri="{FF2B5EF4-FFF2-40B4-BE49-F238E27FC236}">
                  <a16:creationId xmlns:a16="http://schemas.microsoft.com/office/drawing/2014/main" id="{25C84BA7-37CD-C822-11CB-986C2CF59718}"/>
                </a:ext>
              </a:extLst>
            </p:cNvPr>
            <p:cNvSpPr/>
            <p:nvPr/>
          </p:nvSpPr>
          <p:spPr>
            <a:xfrm>
              <a:off x="9274002" y="6212379"/>
              <a:ext cx="690279" cy="3736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68510197-DAE2-AA6A-CBFF-7038EE29A611}"/>
                </a:ext>
              </a:extLst>
            </p:cNvPr>
            <p:cNvSpPr txBox="1"/>
            <p:nvPr/>
          </p:nvSpPr>
          <p:spPr>
            <a:xfrm>
              <a:off x="9363834" y="6244436"/>
              <a:ext cx="657225" cy="338554"/>
            </a:xfrm>
            <a:prstGeom prst="rect">
              <a:avLst/>
            </a:prstGeom>
            <a:noFill/>
          </p:spPr>
          <p:txBody>
            <a:bodyPr wrap="square" rtlCol="0">
              <a:spAutoFit/>
            </a:bodyPr>
            <a:lstStyle/>
            <a:p>
              <a:r>
                <a:rPr kumimoji="1" lang="ja-JP" altLang="en-US" sz="1600" b="1" dirty="0">
                  <a:solidFill>
                    <a:schemeClr val="bg1"/>
                  </a:solidFill>
                </a:rPr>
                <a:t>普</a:t>
              </a:r>
              <a:r>
                <a:rPr kumimoji="1" lang="en-US" altLang="ja-JP" sz="1600" b="1" dirty="0">
                  <a:solidFill>
                    <a:schemeClr val="bg1"/>
                  </a:solidFill>
                </a:rPr>
                <a:t>A</a:t>
              </a:r>
              <a:endParaRPr kumimoji="1" lang="ja-JP" altLang="en-US" sz="1600" b="1" dirty="0">
                <a:solidFill>
                  <a:schemeClr val="bg1"/>
                </a:solidFill>
              </a:endParaRPr>
            </a:p>
          </p:txBody>
        </p:sp>
      </p:grpSp>
      <p:sp>
        <p:nvSpPr>
          <p:cNvPr id="12" name="角丸四角形吹き出し 18">
            <a:extLst>
              <a:ext uri="{FF2B5EF4-FFF2-40B4-BE49-F238E27FC236}">
                <a16:creationId xmlns:a16="http://schemas.microsoft.com/office/drawing/2014/main" id="{6C767EA5-F2BB-0D89-8079-94C8F2ACA385}"/>
              </a:ext>
            </a:extLst>
          </p:cNvPr>
          <p:cNvSpPr/>
          <p:nvPr/>
        </p:nvSpPr>
        <p:spPr>
          <a:xfrm>
            <a:off x="135106" y="2960313"/>
            <a:ext cx="2262864" cy="1168774"/>
          </a:xfrm>
          <a:prstGeom prst="wedgeRoundRectCallout">
            <a:avLst>
              <a:gd name="adj1" fmla="val 91131"/>
              <a:gd name="adj2" fmla="val 406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令和８年１月１日現在の住所を記載してください。</a:t>
            </a:r>
          </a:p>
        </p:txBody>
      </p:sp>
      <p:sp>
        <p:nvSpPr>
          <p:cNvPr id="13" name="テキスト ボックス 12">
            <a:extLst>
              <a:ext uri="{FF2B5EF4-FFF2-40B4-BE49-F238E27FC236}">
                <a16:creationId xmlns:a16="http://schemas.microsoft.com/office/drawing/2014/main" id="{BA78BF96-C31D-227D-F5B4-CD135FA93DE2}"/>
              </a:ext>
            </a:extLst>
          </p:cNvPr>
          <p:cNvSpPr txBox="1"/>
          <p:nvPr/>
        </p:nvSpPr>
        <p:spPr>
          <a:xfrm>
            <a:off x="2345627" y="2722576"/>
            <a:ext cx="3397947" cy="369332"/>
          </a:xfrm>
          <a:prstGeom prst="rect">
            <a:avLst/>
          </a:prstGeom>
          <a:noFill/>
        </p:spPr>
        <p:txBody>
          <a:bodyPr wrap="square" rtlCol="0">
            <a:spAutoFit/>
          </a:bodyPr>
          <a:lstStyle/>
          <a:p>
            <a:r>
              <a:rPr lang="ja-JP" altLang="en-US" b="1" dirty="0">
                <a:solidFill>
                  <a:schemeClr val="bg1"/>
                </a:solidFill>
                <a:latin typeface="+mn-ea"/>
              </a:rPr>
              <a:t>東京都台東区上野</a:t>
            </a:r>
            <a:r>
              <a:rPr lang="en-US" altLang="ja-JP" b="1" dirty="0">
                <a:solidFill>
                  <a:schemeClr val="bg1"/>
                </a:solidFill>
                <a:latin typeface="+mn-ea"/>
              </a:rPr>
              <a:t>1-16-21</a:t>
            </a:r>
            <a:endParaRPr kumimoji="1" lang="ja-JP" altLang="en-US" b="1" dirty="0">
              <a:solidFill>
                <a:schemeClr val="bg1"/>
              </a:solidFill>
              <a:latin typeface="+mn-ea"/>
            </a:endParaRPr>
          </a:p>
        </p:txBody>
      </p:sp>
      <p:sp>
        <p:nvSpPr>
          <p:cNvPr id="14" name="テキスト ボックス 13">
            <a:extLst>
              <a:ext uri="{FF2B5EF4-FFF2-40B4-BE49-F238E27FC236}">
                <a16:creationId xmlns:a16="http://schemas.microsoft.com/office/drawing/2014/main" id="{A8A85C30-C173-4073-73E2-B1EA3CFE2F31}"/>
              </a:ext>
            </a:extLst>
          </p:cNvPr>
          <p:cNvSpPr txBox="1"/>
          <p:nvPr/>
        </p:nvSpPr>
        <p:spPr>
          <a:xfrm>
            <a:off x="7604658" y="3061958"/>
            <a:ext cx="1970044" cy="369332"/>
          </a:xfrm>
          <a:prstGeom prst="rect">
            <a:avLst/>
          </a:prstGeom>
          <a:noFill/>
        </p:spPr>
        <p:txBody>
          <a:bodyPr wrap="square" rtlCol="0">
            <a:spAutoFit/>
          </a:bodyPr>
          <a:lstStyle/>
          <a:p>
            <a:r>
              <a:rPr kumimoji="1" lang="ja-JP" altLang="en-US" b="1" dirty="0">
                <a:solidFill>
                  <a:schemeClr val="bg1"/>
                </a:solidFill>
                <a:latin typeface="+mn-ea"/>
              </a:rPr>
              <a:t>台東　次郎</a:t>
            </a:r>
          </a:p>
        </p:txBody>
      </p:sp>
      <p:sp>
        <p:nvSpPr>
          <p:cNvPr id="15" name="テキスト ボックス 14">
            <a:extLst>
              <a:ext uri="{FF2B5EF4-FFF2-40B4-BE49-F238E27FC236}">
                <a16:creationId xmlns:a16="http://schemas.microsoft.com/office/drawing/2014/main" id="{37BB48E5-A49A-73F5-4465-72358C81675D}"/>
              </a:ext>
            </a:extLst>
          </p:cNvPr>
          <p:cNvSpPr txBox="1"/>
          <p:nvPr/>
        </p:nvSpPr>
        <p:spPr>
          <a:xfrm>
            <a:off x="7332401" y="2692626"/>
            <a:ext cx="2351434" cy="369332"/>
          </a:xfrm>
          <a:prstGeom prst="rect">
            <a:avLst/>
          </a:prstGeom>
          <a:noFill/>
        </p:spPr>
        <p:txBody>
          <a:bodyPr wrap="square" rtlCol="0">
            <a:spAutoFit/>
          </a:bodyPr>
          <a:lstStyle/>
          <a:p>
            <a:r>
              <a:rPr kumimoji="1" lang="ja-JP" altLang="en-US" b="1" dirty="0">
                <a:solidFill>
                  <a:schemeClr val="bg1"/>
                </a:solidFill>
                <a:latin typeface="+mn-ea"/>
              </a:rPr>
              <a:t>タイトウ　ジロウ</a:t>
            </a:r>
          </a:p>
        </p:txBody>
      </p:sp>
      <p:sp>
        <p:nvSpPr>
          <p:cNvPr id="18" name="テキスト ボックス 17">
            <a:extLst>
              <a:ext uri="{FF2B5EF4-FFF2-40B4-BE49-F238E27FC236}">
                <a16:creationId xmlns:a16="http://schemas.microsoft.com/office/drawing/2014/main" id="{DD3227C2-A760-AD6B-272C-807A67BEFB15}"/>
              </a:ext>
            </a:extLst>
          </p:cNvPr>
          <p:cNvSpPr txBox="1"/>
          <p:nvPr/>
        </p:nvSpPr>
        <p:spPr>
          <a:xfrm>
            <a:off x="6963642" y="2195675"/>
            <a:ext cx="3284934" cy="646331"/>
          </a:xfrm>
          <a:prstGeom prst="rect">
            <a:avLst/>
          </a:prstGeom>
          <a:noFill/>
        </p:spPr>
        <p:txBody>
          <a:bodyPr wrap="square" rtlCol="0">
            <a:spAutoFit/>
          </a:bodyPr>
          <a:lstStyle/>
          <a:p>
            <a:pPr algn="dist"/>
            <a:r>
              <a:rPr kumimoji="1" lang="ja-JP" altLang="en-US" b="1" dirty="0">
                <a:solidFill>
                  <a:schemeClr val="bg1"/>
                </a:solidFill>
                <a:latin typeface="+mn-ea"/>
              </a:rPr>
              <a:t>１２３４５６７</a:t>
            </a:r>
            <a:r>
              <a:rPr lang="ja-JP" altLang="en-US" b="1" dirty="0">
                <a:solidFill>
                  <a:schemeClr val="bg1"/>
                </a:solidFill>
                <a:latin typeface="+mn-ea"/>
              </a:rPr>
              <a:t>８９１０１</a:t>
            </a:r>
            <a:endParaRPr kumimoji="1" lang="en-US" altLang="ja-JP" b="1" dirty="0">
              <a:solidFill>
                <a:schemeClr val="bg1"/>
              </a:solidFill>
              <a:latin typeface="+mn-ea"/>
            </a:endParaRPr>
          </a:p>
          <a:p>
            <a:endParaRPr kumimoji="1" lang="ja-JP" altLang="en-US" dirty="0"/>
          </a:p>
        </p:txBody>
      </p:sp>
      <p:sp>
        <p:nvSpPr>
          <p:cNvPr id="20" name="テキスト ボックス 19">
            <a:extLst>
              <a:ext uri="{FF2B5EF4-FFF2-40B4-BE49-F238E27FC236}">
                <a16:creationId xmlns:a16="http://schemas.microsoft.com/office/drawing/2014/main" id="{07C51B9E-7C2B-2D97-167B-92783E9D1BE5}"/>
              </a:ext>
            </a:extLst>
          </p:cNvPr>
          <p:cNvSpPr txBox="1"/>
          <p:nvPr/>
        </p:nvSpPr>
        <p:spPr>
          <a:xfrm>
            <a:off x="2345627" y="3864652"/>
            <a:ext cx="893478" cy="369332"/>
          </a:xfrm>
          <a:prstGeom prst="rect">
            <a:avLst/>
          </a:prstGeom>
          <a:noFill/>
        </p:spPr>
        <p:txBody>
          <a:bodyPr wrap="square" rtlCol="0">
            <a:spAutoFit/>
          </a:bodyPr>
          <a:lstStyle/>
          <a:p>
            <a:r>
              <a:rPr kumimoji="1" lang="ja-JP" altLang="en-US" b="1" dirty="0">
                <a:solidFill>
                  <a:schemeClr val="bg1"/>
                </a:solidFill>
              </a:rPr>
              <a:t>給与</a:t>
            </a:r>
          </a:p>
        </p:txBody>
      </p:sp>
      <p:sp>
        <p:nvSpPr>
          <p:cNvPr id="22" name="テキスト ボックス 21">
            <a:extLst>
              <a:ext uri="{FF2B5EF4-FFF2-40B4-BE49-F238E27FC236}">
                <a16:creationId xmlns:a16="http://schemas.microsoft.com/office/drawing/2014/main" id="{776F96D1-1D74-3011-273B-EDD989F31FD1}"/>
              </a:ext>
            </a:extLst>
          </p:cNvPr>
          <p:cNvSpPr txBox="1"/>
          <p:nvPr/>
        </p:nvSpPr>
        <p:spPr>
          <a:xfrm>
            <a:off x="3334592" y="3864652"/>
            <a:ext cx="1923630" cy="369332"/>
          </a:xfrm>
          <a:prstGeom prst="rect">
            <a:avLst/>
          </a:prstGeom>
          <a:noFill/>
        </p:spPr>
        <p:txBody>
          <a:bodyPr wrap="square" rtlCol="0">
            <a:spAutoFit/>
          </a:bodyPr>
          <a:lstStyle/>
          <a:p>
            <a:r>
              <a:rPr kumimoji="1" lang="en-US" altLang="ja-JP" b="1" dirty="0">
                <a:solidFill>
                  <a:schemeClr val="bg1"/>
                </a:solidFill>
                <a:latin typeface="+mn-ea"/>
              </a:rPr>
              <a:t>7,870,000</a:t>
            </a:r>
            <a:endParaRPr kumimoji="1" lang="ja-JP" altLang="en-US" b="1" dirty="0">
              <a:solidFill>
                <a:schemeClr val="bg1"/>
              </a:solidFill>
              <a:latin typeface="+mn-ea"/>
            </a:endParaRPr>
          </a:p>
        </p:txBody>
      </p:sp>
      <p:sp>
        <p:nvSpPr>
          <p:cNvPr id="25" name="テキスト ボックス 24">
            <a:extLst>
              <a:ext uri="{FF2B5EF4-FFF2-40B4-BE49-F238E27FC236}">
                <a16:creationId xmlns:a16="http://schemas.microsoft.com/office/drawing/2014/main" id="{DFD47458-B0C1-D5CA-20A4-ED8F0804CACF}"/>
              </a:ext>
            </a:extLst>
          </p:cNvPr>
          <p:cNvSpPr txBox="1"/>
          <p:nvPr/>
        </p:nvSpPr>
        <p:spPr>
          <a:xfrm>
            <a:off x="5052607" y="3856320"/>
            <a:ext cx="1923630" cy="369332"/>
          </a:xfrm>
          <a:prstGeom prst="rect">
            <a:avLst/>
          </a:prstGeom>
          <a:noFill/>
        </p:spPr>
        <p:txBody>
          <a:bodyPr wrap="square" rtlCol="0">
            <a:spAutoFit/>
          </a:bodyPr>
          <a:lstStyle/>
          <a:p>
            <a:r>
              <a:rPr kumimoji="1" lang="en-US" altLang="ja-JP" b="1" dirty="0">
                <a:solidFill>
                  <a:schemeClr val="bg1"/>
                </a:solidFill>
                <a:latin typeface="+mn-ea"/>
              </a:rPr>
              <a:t>5,983,000</a:t>
            </a:r>
            <a:endParaRPr kumimoji="1" lang="ja-JP" altLang="en-US" b="1" dirty="0">
              <a:solidFill>
                <a:schemeClr val="bg1"/>
              </a:solidFill>
              <a:latin typeface="+mn-ea"/>
            </a:endParaRPr>
          </a:p>
        </p:txBody>
      </p:sp>
      <p:sp>
        <p:nvSpPr>
          <p:cNvPr id="26" name="テキスト ボックス 25">
            <a:extLst>
              <a:ext uri="{FF2B5EF4-FFF2-40B4-BE49-F238E27FC236}">
                <a16:creationId xmlns:a16="http://schemas.microsoft.com/office/drawing/2014/main" id="{2198B681-7B63-3601-89E2-A9051DEA94CE}"/>
              </a:ext>
            </a:extLst>
          </p:cNvPr>
          <p:cNvSpPr txBox="1"/>
          <p:nvPr/>
        </p:nvSpPr>
        <p:spPr>
          <a:xfrm>
            <a:off x="6844265" y="3891472"/>
            <a:ext cx="1923630" cy="369332"/>
          </a:xfrm>
          <a:prstGeom prst="rect">
            <a:avLst/>
          </a:prstGeom>
          <a:noFill/>
        </p:spPr>
        <p:txBody>
          <a:bodyPr wrap="square" rtlCol="0">
            <a:spAutoFit/>
          </a:bodyPr>
          <a:lstStyle/>
          <a:p>
            <a:r>
              <a:rPr kumimoji="1" lang="en-US" altLang="ja-JP" b="1" dirty="0">
                <a:solidFill>
                  <a:schemeClr val="bg1"/>
                </a:solidFill>
                <a:latin typeface="+mn-ea"/>
              </a:rPr>
              <a:t>2,402,635</a:t>
            </a:r>
            <a:endParaRPr kumimoji="1" lang="ja-JP" altLang="en-US" b="1" dirty="0">
              <a:solidFill>
                <a:schemeClr val="bg1"/>
              </a:solidFill>
              <a:latin typeface="+mn-ea"/>
            </a:endParaRPr>
          </a:p>
        </p:txBody>
      </p:sp>
      <p:sp>
        <p:nvSpPr>
          <p:cNvPr id="27" name="テキスト ボックス 26">
            <a:extLst>
              <a:ext uri="{FF2B5EF4-FFF2-40B4-BE49-F238E27FC236}">
                <a16:creationId xmlns:a16="http://schemas.microsoft.com/office/drawing/2014/main" id="{0D4DDFC4-0D26-8F1E-445D-0E177ABCF7B4}"/>
              </a:ext>
            </a:extLst>
          </p:cNvPr>
          <p:cNvSpPr txBox="1"/>
          <p:nvPr/>
        </p:nvSpPr>
        <p:spPr>
          <a:xfrm>
            <a:off x="8562280" y="3606686"/>
            <a:ext cx="1923630" cy="646331"/>
          </a:xfrm>
          <a:prstGeom prst="rect">
            <a:avLst/>
          </a:prstGeom>
          <a:noFill/>
        </p:spPr>
        <p:txBody>
          <a:bodyPr wrap="square" rtlCol="0">
            <a:spAutoFit/>
          </a:bodyPr>
          <a:lstStyle/>
          <a:p>
            <a:r>
              <a:rPr kumimoji="1" lang="en-US" altLang="ja-JP" b="1" dirty="0">
                <a:solidFill>
                  <a:schemeClr val="bg1"/>
                </a:solidFill>
                <a:latin typeface="+mn-ea"/>
              </a:rPr>
              <a:t>               294,500</a:t>
            </a:r>
            <a:endParaRPr kumimoji="1" lang="ja-JP" altLang="en-US" b="1" dirty="0">
              <a:solidFill>
                <a:schemeClr val="bg1"/>
              </a:solidFill>
              <a:latin typeface="+mn-ea"/>
            </a:endParaRPr>
          </a:p>
        </p:txBody>
      </p:sp>
      <p:sp>
        <p:nvSpPr>
          <p:cNvPr id="28" name="テキスト ボックス 27">
            <a:extLst>
              <a:ext uri="{FF2B5EF4-FFF2-40B4-BE49-F238E27FC236}">
                <a16:creationId xmlns:a16="http://schemas.microsoft.com/office/drawing/2014/main" id="{738FD0F1-D1B6-DA7D-5707-80E72BC155D7}"/>
              </a:ext>
            </a:extLst>
          </p:cNvPr>
          <p:cNvSpPr txBox="1"/>
          <p:nvPr/>
        </p:nvSpPr>
        <p:spPr>
          <a:xfrm>
            <a:off x="6137552" y="4988939"/>
            <a:ext cx="507757" cy="369332"/>
          </a:xfrm>
          <a:prstGeom prst="rect">
            <a:avLst/>
          </a:prstGeom>
          <a:noFill/>
        </p:spPr>
        <p:txBody>
          <a:bodyPr wrap="square" rtlCol="0">
            <a:spAutoFit/>
          </a:bodyPr>
          <a:lstStyle/>
          <a:p>
            <a:r>
              <a:rPr kumimoji="1" lang="en-US" altLang="ja-JP" b="1" dirty="0">
                <a:solidFill>
                  <a:schemeClr val="bg1"/>
                </a:solidFill>
                <a:latin typeface="+mn-ea"/>
              </a:rPr>
              <a:t>1</a:t>
            </a:r>
            <a:endParaRPr kumimoji="1" lang="ja-JP" altLang="en-US" b="1" dirty="0">
              <a:solidFill>
                <a:schemeClr val="bg1"/>
              </a:solidFill>
              <a:latin typeface="+mn-ea"/>
            </a:endParaRPr>
          </a:p>
        </p:txBody>
      </p:sp>
      <p:sp>
        <p:nvSpPr>
          <p:cNvPr id="30" name="テキスト ボックス 29">
            <a:extLst>
              <a:ext uri="{FF2B5EF4-FFF2-40B4-BE49-F238E27FC236}">
                <a16:creationId xmlns:a16="http://schemas.microsoft.com/office/drawing/2014/main" id="{4B79C669-E89D-E87B-0439-AA345E8217B2}"/>
              </a:ext>
            </a:extLst>
          </p:cNvPr>
          <p:cNvSpPr txBox="1"/>
          <p:nvPr/>
        </p:nvSpPr>
        <p:spPr>
          <a:xfrm>
            <a:off x="9644636" y="5023549"/>
            <a:ext cx="507757" cy="369332"/>
          </a:xfrm>
          <a:prstGeom prst="rect">
            <a:avLst/>
          </a:prstGeom>
          <a:noFill/>
        </p:spPr>
        <p:txBody>
          <a:bodyPr wrap="square" rtlCol="0">
            <a:spAutoFit/>
          </a:bodyPr>
          <a:lstStyle/>
          <a:p>
            <a:r>
              <a:rPr kumimoji="1" lang="en-US" altLang="ja-JP" b="1" dirty="0">
                <a:solidFill>
                  <a:schemeClr val="bg1"/>
                </a:solidFill>
                <a:latin typeface="+mn-ea"/>
              </a:rPr>
              <a:t>1</a:t>
            </a:r>
            <a:endParaRPr kumimoji="1" lang="ja-JP" altLang="en-US" b="1" dirty="0">
              <a:solidFill>
                <a:schemeClr val="bg1"/>
              </a:solidFill>
              <a:latin typeface="+mn-ea"/>
            </a:endParaRPr>
          </a:p>
        </p:txBody>
      </p:sp>
      <p:sp>
        <p:nvSpPr>
          <p:cNvPr id="31" name="テキスト ボックス 30">
            <a:extLst>
              <a:ext uri="{FF2B5EF4-FFF2-40B4-BE49-F238E27FC236}">
                <a16:creationId xmlns:a16="http://schemas.microsoft.com/office/drawing/2014/main" id="{1BB4CEB0-CD03-C353-46E1-0B7EA36F7238}"/>
              </a:ext>
            </a:extLst>
          </p:cNvPr>
          <p:cNvSpPr txBox="1"/>
          <p:nvPr/>
        </p:nvSpPr>
        <p:spPr>
          <a:xfrm>
            <a:off x="3859650" y="5694165"/>
            <a:ext cx="1923630" cy="369332"/>
          </a:xfrm>
          <a:prstGeom prst="rect">
            <a:avLst/>
          </a:prstGeom>
          <a:noFill/>
        </p:spPr>
        <p:txBody>
          <a:bodyPr wrap="square" rtlCol="0">
            <a:spAutoFit/>
          </a:bodyPr>
          <a:lstStyle/>
          <a:p>
            <a:r>
              <a:rPr kumimoji="1" lang="en-US" altLang="ja-JP" b="1" dirty="0">
                <a:solidFill>
                  <a:schemeClr val="bg1"/>
                </a:solidFill>
                <a:latin typeface="+mn-ea"/>
              </a:rPr>
              <a:t>832,635</a:t>
            </a:r>
            <a:endParaRPr kumimoji="1" lang="ja-JP" altLang="en-US" b="1" dirty="0">
              <a:solidFill>
                <a:schemeClr val="bg1"/>
              </a:solidFill>
              <a:latin typeface="+mn-ea"/>
            </a:endParaRPr>
          </a:p>
        </p:txBody>
      </p:sp>
      <p:sp>
        <p:nvSpPr>
          <p:cNvPr id="36" name="テキスト ボックス 35">
            <a:extLst>
              <a:ext uri="{FF2B5EF4-FFF2-40B4-BE49-F238E27FC236}">
                <a16:creationId xmlns:a16="http://schemas.microsoft.com/office/drawing/2014/main" id="{5B9C4025-E485-4460-3340-C92F519ABCBA}"/>
              </a:ext>
            </a:extLst>
          </p:cNvPr>
          <p:cNvSpPr txBox="1"/>
          <p:nvPr/>
        </p:nvSpPr>
        <p:spPr>
          <a:xfrm>
            <a:off x="1868678" y="5392881"/>
            <a:ext cx="1923630" cy="646331"/>
          </a:xfrm>
          <a:prstGeom prst="rect">
            <a:avLst/>
          </a:prstGeom>
          <a:noFill/>
        </p:spPr>
        <p:txBody>
          <a:bodyPr wrap="square" rtlCol="0">
            <a:spAutoFit/>
          </a:bodyPr>
          <a:lstStyle/>
          <a:p>
            <a:endParaRPr kumimoji="1" lang="en-US" altLang="ja-JP" b="1" dirty="0">
              <a:solidFill>
                <a:schemeClr val="bg1"/>
              </a:solidFill>
              <a:latin typeface="+mn-ea"/>
            </a:endParaRPr>
          </a:p>
          <a:p>
            <a:r>
              <a:rPr kumimoji="1" lang="en-US" altLang="ja-JP" b="1" dirty="0">
                <a:solidFill>
                  <a:schemeClr val="bg1"/>
                </a:solidFill>
                <a:latin typeface="+mn-ea"/>
              </a:rPr>
              <a:t>610,000</a:t>
            </a:r>
          </a:p>
        </p:txBody>
      </p:sp>
      <p:sp>
        <p:nvSpPr>
          <p:cNvPr id="37" name="テキスト ボックス 36">
            <a:extLst>
              <a:ext uri="{FF2B5EF4-FFF2-40B4-BE49-F238E27FC236}">
                <a16:creationId xmlns:a16="http://schemas.microsoft.com/office/drawing/2014/main" id="{415D04D1-8DAA-9B6B-386C-CD111ED5ACD2}"/>
              </a:ext>
            </a:extLst>
          </p:cNvPr>
          <p:cNvSpPr txBox="1"/>
          <p:nvPr/>
        </p:nvSpPr>
        <p:spPr>
          <a:xfrm>
            <a:off x="5681028" y="5709112"/>
            <a:ext cx="1923630" cy="646331"/>
          </a:xfrm>
          <a:prstGeom prst="rect">
            <a:avLst/>
          </a:prstGeom>
          <a:noFill/>
        </p:spPr>
        <p:txBody>
          <a:bodyPr wrap="square" rtlCol="0">
            <a:spAutoFit/>
          </a:bodyPr>
          <a:lstStyle/>
          <a:p>
            <a:r>
              <a:rPr kumimoji="1" lang="en-US" altLang="ja-JP" b="1" dirty="0">
                <a:solidFill>
                  <a:schemeClr val="bg1"/>
                </a:solidFill>
                <a:latin typeface="+mn-ea"/>
              </a:rPr>
              <a:t>71,550</a:t>
            </a:r>
          </a:p>
          <a:p>
            <a:endParaRPr kumimoji="1" lang="ja-JP" altLang="en-US" b="1" dirty="0">
              <a:solidFill>
                <a:schemeClr val="bg1"/>
              </a:solidFill>
              <a:latin typeface="+mn-ea"/>
            </a:endParaRPr>
          </a:p>
        </p:txBody>
      </p:sp>
      <p:sp>
        <p:nvSpPr>
          <p:cNvPr id="38" name="テキスト ボックス 37">
            <a:extLst>
              <a:ext uri="{FF2B5EF4-FFF2-40B4-BE49-F238E27FC236}">
                <a16:creationId xmlns:a16="http://schemas.microsoft.com/office/drawing/2014/main" id="{9D80CBCD-F746-76D5-68BB-16CA1CC607C6}"/>
              </a:ext>
            </a:extLst>
          </p:cNvPr>
          <p:cNvSpPr txBox="1"/>
          <p:nvPr/>
        </p:nvSpPr>
        <p:spPr>
          <a:xfrm>
            <a:off x="7255694" y="5701325"/>
            <a:ext cx="1923630" cy="369332"/>
          </a:xfrm>
          <a:prstGeom prst="rect">
            <a:avLst/>
          </a:prstGeom>
          <a:noFill/>
        </p:spPr>
        <p:txBody>
          <a:bodyPr wrap="square" rtlCol="0">
            <a:spAutoFit/>
          </a:bodyPr>
          <a:lstStyle/>
          <a:p>
            <a:r>
              <a:rPr kumimoji="1" lang="en-US" altLang="ja-JP" b="1" dirty="0">
                <a:solidFill>
                  <a:schemeClr val="bg1"/>
                </a:solidFill>
                <a:latin typeface="+mn-ea"/>
              </a:rPr>
              <a:t>45,000</a:t>
            </a:r>
            <a:endParaRPr kumimoji="1" lang="ja-JP" altLang="en-US" b="1" dirty="0">
              <a:solidFill>
                <a:schemeClr val="bg1"/>
              </a:solidFill>
              <a:latin typeface="+mn-ea"/>
            </a:endParaRPr>
          </a:p>
        </p:txBody>
      </p:sp>
      <p:sp>
        <p:nvSpPr>
          <p:cNvPr id="11" name="角丸四角形吹き出し 24">
            <a:extLst>
              <a:ext uri="{FF2B5EF4-FFF2-40B4-BE49-F238E27FC236}">
                <a16:creationId xmlns:a16="http://schemas.microsoft.com/office/drawing/2014/main" id="{5ACB0A17-E279-0541-4CC7-E4D37A77F31F}"/>
              </a:ext>
            </a:extLst>
          </p:cNvPr>
          <p:cNvSpPr/>
          <p:nvPr/>
        </p:nvSpPr>
        <p:spPr>
          <a:xfrm>
            <a:off x="5717101" y="5692993"/>
            <a:ext cx="5104231" cy="1058202"/>
          </a:xfrm>
          <a:prstGeom prst="wedgeRoundRectCallout">
            <a:avLst>
              <a:gd name="adj1" fmla="val -68904"/>
              <a:gd name="adj2" fmla="val 2447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dirty="0"/>
              <a:t>普通徴収とする場合、「普通徴収切替理由書」の提出及び個人別明細書の</a:t>
            </a:r>
            <a:r>
              <a:rPr lang="ja-JP" altLang="en-US" b="1" u="sng" dirty="0"/>
              <a:t>摘要欄に符号の記載</a:t>
            </a:r>
            <a:r>
              <a:rPr lang="ja-JP" altLang="en-US" dirty="0"/>
              <a:t>が必要です。</a:t>
            </a:r>
          </a:p>
        </p:txBody>
      </p:sp>
    </p:spTree>
    <p:custDataLst>
      <p:tags r:id="rId1"/>
    </p:custDataLst>
    <p:extLst>
      <p:ext uri="{BB962C8B-B14F-4D97-AF65-F5344CB8AC3E}">
        <p14:creationId xmlns:p14="http://schemas.microsoft.com/office/powerpoint/2010/main" val="3439586270"/>
      </p:ext>
    </p:extLst>
  </p:cSld>
  <p:clrMapOvr>
    <a:masterClrMapping/>
  </p:clrMapOvr>
  <mc:AlternateContent xmlns:mc="http://schemas.openxmlformats.org/markup-compatibility/2006" xmlns:p14="http://schemas.microsoft.com/office/powerpoint/2010/main">
    <mc:Choice Requires="p14">
      <p:transition spd="slow" p14:dur="3500" advClick="0" advTm="45000"/>
    </mc:Choice>
    <mc:Fallback xmlns="">
      <p:transition spd="slow" advClick="0"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12" grpId="0" animBg="1"/>
      <p:bldP spid="12"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8F08AE7F-7725-76D0-14DA-F097FFAF034C}"/>
              </a:ext>
            </a:extLst>
          </p:cNvPr>
          <p:cNvPicPr>
            <a:picLocks noChangeAspect="1"/>
          </p:cNvPicPr>
          <p:nvPr/>
        </p:nvPicPr>
        <p:blipFill>
          <a:blip r:embed="rId4"/>
          <a:stretch>
            <a:fillRect/>
          </a:stretch>
        </p:blipFill>
        <p:spPr>
          <a:xfrm>
            <a:off x="1071369" y="1420939"/>
            <a:ext cx="9459645" cy="5334744"/>
          </a:xfrm>
          <a:prstGeom prst="rect">
            <a:avLst/>
          </a:prstGeom>
        </p:spPr>
      </p:pic>
      <p:sp>
        <p:nvSpPr>
          <p:cNvPr id="2" name="タイトル 1"/>
          <p:cNvSpPr>
            <a:spLocks noGrp="1"/>
          </p:cNvSpPr>
          <p:nvPr>
            <p:ph type="title"/>
          </p:nvPr>
        </p:nvSpPr>
        <p:spPr>
          <a:xfrm>
            <a:off x="326130" y="343257"/>
            <a:ext cx="8596668" cy="1099217"/>
          </a:xfrm>
        </p:spPr>
        <p:txBody>
          <a:bodyPr>
            <a:normAutofit/>
          </a:bodyPr>
          <a:lstStyle/>
          <a:p>
            <a:r>
              <a:rPr lang="ja-JP" altLang="en-US" sz="3200" dirty="0"/>
              <a:t>（３）個人別明細書②</a:t>
            </a:r>
            <a:br>
              <a:rPr lang="en-US" altLang="ja-JP" sz="3200" dirty="0"/>
            </a:br>
            <a:r>
              <a:rPr lang="ja-JP" altLang="en-US" sz="3200" dirty="0"/>
              <a:t>　　　</a:t>
            </a:r>
            <a:r>
              <a:rPr lang="ja-JP" altLang="en-US" sz="2800" dirty="0"/>
              <a:t>配偶者控除の記載</a:t>
            </a:r>
            <a:endParaRPr kumimoji="1" lang="ja-JP" altLang="en-US" sz="2800" dirty="0"/>
          </a:p>
        </p:txBody>
      </p:sp>
      <p:sp>
        <p:nvSpPr>
          <p:cNvPr id="19" name="スライド番号プレースホルダー 18"/>
          <p:cNvSpPr>
            <a:spLocks noGrp="1"/>
          </p:cNvSpPr>
          <p:nvPr>
            <p:ph type="sldNum" sz="quarter" idx="12"/>
          </p:nvPr>
        </p:nvSpPr>
        <p:spPr>
          <a:xfrm>
            <a:off x="11382608" y="6334604"/>
            <a:ext cx="683339" cy="365125"/>
          </a:xfrm>
        </p:spPr>
        <p:txBody>
          <a:bodyPr>
            <a:normAutofit fontScale="77500" lnSpcReduction="20000"/>
          </a:bodyPr>
          <a:lstStyle/>
          <a:p>
            <a:r>
              <a:rPr kumimoji="1" lang="en-US" altLang="ja-JP" sz="2800" dirty="0">
                <a:solidFill>
                  <a:schemeClr val="bg1"/>
                </a:solidFill>
              </a:rPr>
              <a:t>7</a:t>
            </a:r>
            <a:endParaRPr kumimoji="1" lang="ja-JP" altLang="en-US" sz="2800" dirty="0">
              <a:solidFill>
                <a:schemeClr val="bg1"/>
              </a:solidFill>
            </a:endParaRPr>
          </a:p>
        </p:txBody>
      </p:sp>
      <p:sp>
        <p:nvSpPr>
          <p:cNvPr id="11" name="正方形/長方形 10"/>
          <p:cNvSpPr/>
          <p:nvPr/>
        </p:nvSpPr>
        <p:spPr>
          <a:xfrm>
            <a:off x="1152823" y="5822740"/>
            <a:ext cx="5736203" cy="9329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91359" y="2243319"/>
            <a:ext cx="505331" cy="400110"/>
          </a:xfrm>
          <a:prstGeom prst="rect">
            <a:avLst/>
          </a:prstGeom>
          <a:noFill/>
        </p:spPr>
        <p:txBody>
          <a:bodyPr wrap="square" rtlCol="0">
            <a:spAutoFit/>
          </a:bodyPr>
          <a:lstStyle/>
          <a:p>
            <a:r>
              <a:rPr lang="ja-JP" altLang="en-US" sz="2000" b="1" dirty="0">
                <a:solidFill>
                  <a:schemeClr val="bg1"/>
                </a:solidFill>
              </a:rPr>
              <a:t>◯</a:t>
            </a:r>
            <a:endParaRPr kumimoji="1" lang="ja-JP" altLang="en-US" sz="2000" b="1" dirty="0">
              <a:solidFill>
                <a:schemeClr val="bg1"/>
              </a:solidFill>
            </a:endParaRPr>
          </a:p>
        </p:txBody>
      </p:sp>
      <p:sp>
        <p:nvSpPr>
          <p:cNvPr id="14" name="テキスト ボックス 13"/>
          <p:cNvSpPr txBox="1"/>
          <p:nvPr/>
        </p:nvSpPr>
        <p:spPr>
          <a:xfrm>
            <a:off x="2626026" y="2206400"/>
            <a:ext cx="1575243" cy="369332"/>
          </a:xfrm>
          <a:prstGeom prst="rect">
            <a:avLst/>
          </a:prstGeom>
          <a:noFill/>
        </p:spPr>
        <p:txBody>
          <a:bodyPr wrap="square" rtlCol="0">
            <a:spAutoFit/>
          </a:bodyPr>
          <a:lstStyle/>
          <a:p>
            <a:r>
              <a:rPr kumimoji="1" lang="en-US" altLang="ja-JP" b="1" dirty="0">
                <a:solidFill>
                  <a:schemeClr val="bg1"/>
                </a:solidFill>
                <a:latin typeface="+mn-ea"/>
              </a:rPr>
              <a:t>380,</a:t>
            </a:r>
            <a:r>
              <a:rPr lang="ja-JP" altLang="en-US" b="1" dirty="0">
                <a:solidFill>
                  <a:schemeClr val="bg1"/>
                </a:solidFill>
                <a:latin typeface="+mn-ea"/>
              </a:rPr>
              <a:t>  </a:t>
            </a:r>
            <a:r>
              <a:rPr kumimoji="1" lang="en-US" altLang="ja-JP" b="1" dirty="0">
                <a:solidFill>
                  <a:schemeClr val="bg1"/>
                </a:solidFill>
                <a:latin typeface="+mn-ea"/>
              </a:rPr>
              <a:t>000</a:t>
            </a:r>
            <a:endParaRPr kumimoji="1" lang="ja-JP" altLang="en-US" b="1" dirty="0">
              <a:solidFill>
                <a:schemeClr val="bg1"/>
              </a:solidFill>
              <a:latin typeface="+mn-ea"/>
            </a:endParaRPr>
          </a:p>
        </p:txBody>
      </p:sp>
      <p:sp>
        <p:nvSpPr>
          <p:cNvPr id="15" name="テキスト ボックス 14"/>
          <p:cNvSpPr txBox="1"/>
          <p:nvPr/>
        </p:nvSpPr>
        <p:spPr>
          <a:xfrm>
            <a:off x="6968098" y="2451913"/>
            <a:ext cx="269501" cy="369332"/>
          </a:xfrm>
          <a:prstGeom prst="rect">
            <a:avLst/>
          </a:prstGeom>
          <a:noFill/>
        </p:spPr>
        <p:txBody>
          <a:bodyPr wrap="square" rtlCol="0">
            <a:spAutoFit/>
          </a:bodyPr>
          <a:lstStyle/>
          <a:p>
            <a:r>
              <a:rPr kumimoji="1" lang="en-US" altLang="ja-JP" b="1" dirty="0">
                <a:latin typeface="+mn-ea"/>
              </a:rPr>
              <a:t>1</a:t>
            </a:r>
            <a:endParaRPr kumimoji="1" lang="ja-JP" altLang="en-US" b="1" dirty="0">
              <a:latin typeface="+mn-ea"/>
            </a:endParaRPr>
          </a:p>
        </p:txBody>
      </p:sp>
      <p:sp>
        <p:nvSpPr>
          <p:cNvPr id="16" name="テキスト ボックス 15"/>
          <p:cNvSpPr txBox="1"/>
          <p:nvPr/>
        </p:nvSpPr>
        <p:spPr>
          <a:xfrm>
            <a:off x="7943850" y="2451913"/>
            <a:ext cx="248210" cy="369332"/>
          </a:xfrm>
          <a:prstGeom prst="rect">
            <a:avLst/>
          </a:prstGeom>
          <a:noFill/>
        </p:spPr>
        <p:txBody>
          <a:bodyPr wrap="square" rtlCol="0">
            <a:spAutoFit/>
          </a:bodyPr>
          <a:lstStyle/>
          <a:p>
            <a:r>
              <a:rPr kumimoji="1" lang="en-US" altLang="ja-JP" b="1" dirty="0">
                <a:latin typeface="+mn-ea"/>
              </a:rPr>
              <a:t>1</a:t>
            </a:r>
            <a:endParaRPr kumimoji="1" lang="ja-JP" altLang="en-US" b="1" dirty="0">
              <a:latin typeface="+mn-ea"/>
            </a:endParaRPr>
          </a:p>
        </p:txBody>
      </p:sp>
      <p:sp>
        <p:nvSpPr>
          <p:cNvPr id="17" name="テキスト ボックス 16"/>
          <p:cNvSpPr txBox="1"/>
          <p:nvPr/>
        </p:nvSpPr>
        <p:spPr>
          <a:xfrm>
            <a:off x="4161433" y="4350764"/>
            <a:ext cx="1042273" cy="369332"/>
          </a:xfrm>
          <a:prstGeom prst="rect">
            <a:avLst/>
          </a:prstGeom>
          <a:noFill/>
        </p:spPr>
        <p:txBody>
          <a:bodyPr wrap="none" rtlCol="0">
            <a:spAutoFit/>
          </a:bodyPr>
          <a:lstStyle/>
          <a:p>
            <a:r>
              <a:rPr lang="en-US" altLang="ja-JP" b="1" dirty="0">
                <a:latin typeface="+mn-ea"/>
              </a:rPr>
              <a:t>50,200</a:t>
            </a:r>
          </a:p>
        </p:txBody>
      </p:sp>
      <p:sp>
        <p:nvSpPr>
          <p:cNvPr id="18" name="テキスト ボックス 17"/>
          <p:cNvSpPr txBox="1"/>
          <p:nvPr/>
        </p:nvSpPr>
        <p:spPr>
          <a:xfrm>
            <a:off x="7765275" y="4402585"/>
            <a:ext cx="1042273" cy="646331"/>
          </a:xfrm>
          <a:prstGeom prst="rect">
            <a:avLst/>
          </a:prstGeom>
          <a:noFill/>
        </p:spPr>
        <p:txBody>
          <a:bodyPr wrap="none" rtlCol="0">
            <a:spAutoFit/>
          </a:bodyPr>
          <a:lstStyle/>
          <a:p>
            <a:r>
              <a:rPr kumimoji="1" lang="en-US" altLang="ja-JP" b="1" dirty="0">
                <a:latin typeface="+mn-ea"/>
              </a:rPr>
              <a:t>56,000</a:t>
            </a:r>
          </a:p>
          <a:p>
            <a:endParaRPr kumimoji="1" lang="ja-JP" altLang="en-US" dirty="0"/>
          </a:p>
        </p:txBody>
      </p:sp>
      <p:sp>
        <p:nvSpPr>
          <p:cNvPr id="21" name="テキスト ボックス 20"/>
          <p:cNvSpPr txBox="1"/>
          <p:nvPr/>
        </p:nvSpPr>
        <p:spPr>
          <a:xfrm>
            <a:off x="7102849" y="4955405"/>
            <a:ext cx="590550" cy="369332"/>
          </a:xfrm>
          <a:prstGeom prst="rect">
            <a:avLst/>
          </a:prstGeom>
          <a:noFill/>
        </p:spPr>
        <p:txBody>
          <a:bodyPr wrap="square" rtlCol="0">
            <a:spAutoFit/>
          </a:bodyPr>
          <a:lstStyle/>
          <a:p>
            <a:r>
              <a:rPr lang="ja-JP" altLang="en-US" b="1" dirty="0"/>
              <a:t>住</a:t>
            </a:r>
            <a:endParaRPr kumimoji="1" lang="ja-JP" altLang="en-US" b="1" dirty="0"/>
          </a:p>
        </p:txBody>
      </p:sp>
      <p:sp>
        <p:nvSpPr>
          <p:cNvPr id="23" name="テキスト ボックス 22"/>
          <p:cNvSpPr txBox="1"/>
          <p:nvPr/>
        </p:nvSpPr>
        <p:spPr>
          <a:xfrm>
            <a:off x="2532535" y="5869470"/>
            <a:ext cx="1799343" cy="584775"/>
          </a:xfrm>
          <a:prstGeom prst="rect">
            <a:avLst/>
          </a:prstGeom>
          <a:noFill/>
        </p:spPr>
        <p:txBody>
          <a:bodyPr wrap="square" rtlCol="0">
            <a:spAutoFit/>
          </a:bodyPr>
          <a:lstStyle/>
          <a:p>
            <a:r>
              <a:rPr kumimoji="1" lang="ja-JP" altLang="en-US" sz="1400" b="1" dirty="0">
                <a:solidFill>
                  <a:schemeClr val="bg1"/>
                </a:solidFill>
                <a:latin typeface="+mn-ea"/>
              </a:rPr>
              <a:t>タイトウ　ハナコ</a:t>
            </a:r>
            <a:endParaRPr kumimoji="1" lang="en-US" altLang="ja-JP" sz="1400" b="1" dirty="0">
              <a:solidFill>
                <a:schemeClr val="bg1"/>
              </a:solidFill>
              <a:latin typeface="+mn-ea"/>
            </a:endParaRPr>
          </a:p>
          <a:p>
            <a:r>
              <a:rPr lang="ja-JP" altLang="en-US" b="1" dirty="0">
                <a:solidFill>
                  <a:schemeClr val="bg1"/>
                </a:solidFill>
                <a:latin typeface="+mn-ea"/>
              </a:rPr>
              <a:t>　台東　花子</a:t>
            </a:r>
            <a:endParaRPr kumimoji="1" lang="ja-JP" altLang="en-US" b="1" dirty="0">
              <a:solidFill>
                <a:schemeClr val="bg1"/>
              </a:solidFill>
              <a:latin typeface="+mn-ea"/>
            </a:endParaRPr>
          </a:p>
        </p:txBody>
      </p:sp>
      <p:sp>
        <p:nvSpPr>
          <p:cNvPr id="24" name="テキスト ボックス 23"/>
          <p:cNvSpPr txBox="1"/>
          <p:nvPr/>
        </p:nvSpPr>
        <p:spPr>
          <a:xfrm>
            <a:off x="2374760" y="6416413"/>
            <a:ext cx="3562350" cy="369332"/>
          </a:xfrm>
          <a:prstGeom prst="rect">
            <a:avLst/>
          </a:prstGeom>
          <a:noFill/>
        </p:spPr>
        <p:txBody>
          <a:bodyPr wrap="square" rtlCol="0">
            <a:spAutoFit/>
          </a:bodyPr>
          <a:lstStyle/>
          <a:p>
            <a:r>
              <a:rPr kumimoji="1" lang="en-US" altLang="ja-JP" b="1" dirty="0">
                <a:solidFill>
                  <a:schemeClr val="bg1"/>
                </a:solidFill>
                <a:latin typeface="+mn-ea"/>
              </a:rPr>
              <a:t>0</a:t>
            </a:r>
            <a:r>
              <a:rPr lang="ja-JP" altLang="en-US" b="1" dirty="0">
                <a:solidFill>
                  <a:schemeClr val="bg1"/>
                </a:solidFill>
                <a:latin typeface="+mn-ea"/>
              </a:rPr>
              <a:t> </a:t>
            </a:r>
            <a:r>
              <a:rPr kumimoji="1" lang="en-US" altLang="ja-JP" b="1" dirty="0">
                <a:solidFill>
                  <a:schemeClr val="bg1"/>
                </a:solidFill>
                <a:latin typeface="+mn-ea"/>
              </a:rPr>
              <a:t>9 8 7 6 5 4 3 2 1 0 9</a:t>
            </a:r>
            <a:endParaRPr kumimoji="1" lang="ja-JP" altLang="en-US" b="1" dirty="0">
              <a:solidFill>
                <a:schemeClr val="bg1"/>
              </a:solidFill>
              <a:latin typeface="+mn-ea"/>
            </a:endParaRPr>
          </a:p>
        </p:txBody>
      </p:sp>
      <p:sp>
        <p:nvSpPr>
          <p:cNvPr id="9" name="角丸四角形吹き出し 8"/>
          <p:cNvSpPr/>
          <p:nvPr/>
        </p:nvSpPr>
        <p:spPr>
          <a:xfrm>
            <a:off x="4102142" y="4310789"/>
            <a:ext cx="5031261" cy="1352429"/>
          </a:xfrm>
          <a:prstGeom prst="wedgeRoundRectCallout">
            <a:avLst>
              <a:gd name="adj1" fmla="val -33678"/>
              <a:gd name="adj2" fmla="val 72127"/>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dirty="0"/>
              <a:t>配偶者の氏名、フリガナ、個人番号の記載をしてください。また、その対象となる配偶者の合計所得金額も記載してください</a:t>
            </a:r>
            <a:r>
              <a:rPr lang="ja-JP" altLang="ja-JP" b="1" dirty="0"/>
              <a:t>。</a:t>
            </a:r>
            <a:endParaRPr lang="ja-JP" altLang="ja-JP" dirty="0"/>
          </a:p>
        </p:txBody>
      </p:sp>
      <p:sp>
        <p:nvSpPr>
          <p:cNvPr id="3" name="テキスト ボックス 2"/>
          <p:cNvSpPr txBox="1"/>
          <p:nvPr/>
        </p:nvSpPr>
        <p:spPr>
          <a:xfrm>
            <a:off x="5801191" y="2981030"/>
            <a:ext cx="1117614" cy="369332"/>
          </a:xfrm>
          <a:prstGeom prst="rect">
            <a:avLst/>
          </a:prstGeom>
          <a:noFill/>
        </p:spPr>
        <p:txBody>
          <a:bodyPr wrap="none" rtlCol="0">
            <a:spAutoFit/>
          </a:bodyPr>
          <a:lstStyle/>
          <a:p>
            <a:r>
              <a:rPr kumimoji="1" lang="en-US" altLang="ja-JP" b="1" dirty="0">
                <a:solidFill>
                  <a:schemeClr val="bg1"/>
                </a:solidFill>
                <a:latin typeface="+mn-ea"/>
              </a:rPr>
              <a:t>7</a:t>
            </a:r>
            <a:r>
              <a:rPr kumimoji="1" lang="ja-JP" altLang="en-US" b="1" dirty="0">
                <a:solidFill>
                  <a:schemeClr val="bg1"/>
                </a:solidFill>
                <a:latin typeface="+mn-ea"/>
              </a:rPr>
              <a:t>１</a:t>
            </a:r>
            <a:r>
              <a:rPr kumimoji="1" lang="en-US" altLang="ja-JP" b="1" dirty="0">
                <a:solidFill>
                  <a:schemeClr val="bg1"/>
                </a:solidFill>
                <a:latin typeface="+mn-ea"/>
              </a:rPr>
              <a:t>,550</a:t>
            </a:r>
            <a:endParaRPr kumimoji="1" lang="ja-JP" altLang="en-US" b="1" dirty="0">
              <a:solidFill>
                <a:schemeClr val="bg1"/>
              </a:solidFill>
              <a:latin typeface="+mn-ea"/>
            </a:endParaRPr>
          </a:p>
        </p:txBody>
      </p:sp>
      <p:sp>
        <p:nvSpPr>
          <p:cNvPr id="7" name="テキスト ボックス 6"/>
          <p:cNvSpPr txBox="1"/>
          <p:nvPr/>
        </p:nvSpPr>
        <p:spPr>
          <a:xfrm>
            <a:off x="1903180" y="3023485"/>
            <a:ext cx="1328339" cy="369332"/>
          </a:xfrm>
          <a:prstGeom prst="rect">
            <a:avLst/>
          </a:prstGeom>
          <a:noFill/>
        </p:spPr>
        <p:txBody>
          <a:bodyPr wrap="square" rtlCol="0">
            <a:spAutoFit/>
          </a:bodyPr>
          <a:lstStyle/>
          <a:p>
            <a:r>
              <a:rPr kumimoji="1" lang="en-US" altLang="ja-JP" b="1" dirty="0">
                <a:latin typeface="+mn-ea"/>
              </a:rPr>
              <a:t>832,635</a:t>
            </a:r>
            <a:endParaRPr kumimoji="1" lang="ja-JP" altLang="en-US" b="1" dirty="0">
              <a:latin typeface="+mn-ea"/>
            </a:endParaRPr>
          </a:p>
        </p:txBody>
      </p:sp>
      <p:sp>
        <p:nvSpPr>
          <p:cNvPr id="25" name="テキスト ボックス 24"/>
          <p:cNvSpPr txBox="1"/>
          <p:nvPr/>
        </p:nvSpPr>
        <p:spPr>
          <a:xfrm>
            <a:off x="7448129" y="2998145"/>
            <a:ext cx="1239651" cy="369332"/>
          </a:xfrm>
          <a:prstGeom prst="rect">
            <a:avLst/>
          </a:prstGeom>
          <a:noFill/>
        </p:spPr>
        <p:txBody>
          <a:bodyPr wrap="square" rtlCol="0">
            <a:spAutoFit/>
          </a:bodyPr>
          <a:lstStyle/>
          <a:p>
            <a:r>
              <a:rPr lang="en-US" altLang="ja-JP" b="1" dirty="0">
                <a:solidFill>
                  <a:schemeClr val="bg1"/>
                </a:solidFill>
                <a:latin typeface="+mn-ea"/>
              </a:rPr>
              <a:t>45,000</a:t>
            </a:r>
            <a:endParaRPr kumimoji="1" lang="ja-JP" altLang="en-US" b="1" dirty="0">
              <a:solidFill>
                <a:schemeClr val="bg1"/>
              </a:solidFill>
              <a:latin typeface="+mn-ea"/>
            </a:endParaRPr>
          </a:p>
        </p:txBody>
      </p:sp>
      <p:sp>
        <p:nvSpPr>
          <p:cNvPr id="8" name="角丸四角形吹き出し 7"/>
          <p:cNvSpPr/>
          <p:nvPr/>
        </p:nvSpPr>
        <p:spPr>
          <a:xfrm>
            <a:off x="4964980" y="1679722"/>
            <a:ext cx="4326834" cy="1072124"/>
          </a:xfrm>
          <a:prstGeom prst="wedgeRoundRectCallout">
            <a:avLst>
              <a:gd name="adj1" fmla="val -63565"/>
              <a:gd name="adj2" fmla="val 19322"/>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dirty="0"/>
              <a:t>「給与所得者の配偶者控除等</a:t>
            </a:r>
            <a:r>
              <a:rPr lang="ja-JP" altLang="ja-JP"/>
              <a:t>申告書」より</a:t>
            </a:r>
            <a:r>
              <a:rPr lang="ja-JP" altLang="ja-JP" dirty="0"/>
              <a:t>計算した、配偶者控除額を記載し</a:t>
            </a:r>
            <a:r>
              <a:rPr lang="ja-JP" altLang="en-US" dirty="0"/>
              <a:t>てください。</a:t>
            </a:r>
            <a:endParaRPr lang="ja-JP" altLang="ja-JP" dirty="0"/>
          </a:p>
        </p:txBody>
      </p:sp>
      <p:sp>
        <p:nvSpPr>
          <p:cNvPr id="13" name="テキスト ボックス 12"/>
          <p:cNvSpPr txBox="1"/>
          <p:nvPr/>
        </p:nvSpPr>
        <p:spPr>
          <a:xfrm>
            <a:off x="6080310" y="6146468"/>
            <a:ext cx="1074924" cy="307777"/>
          </a:xfrm>
          <a:prstGeom prst="rect">
            <a:avLst/>
          </a:prstGeom>
          <a:noFill/>
        </p:spPr>
        <p:txBody>
          <a:bodyPr wrap="square" rtlCol="0">
            <a:spAutoFit/>
          </a:bodyPr>
          <a:lstStyle/>
          <a:p>
            <a:r>
              <a:rPr kumimoji="1" lang="en-US" altLang="ja-JP" sz="1400" b="1" dirty="0">
                <a:solidFill>
                  <a:schemeClr val="bg1"/>
                </a:solidFill>
                <a:latin typeface="+mn-ea"/>
              </a:rPr>
              <a:t>86,000</a:t>
            </a:r>
            <a:endParaRPr kumimoji="1" lang="ja-JP" altLang="en-US" sz="1400" b="1" dirty="0">
              <a:solidFill>
                <a:schemeClr val="bg1"/>
              </a:solidFill>
              <a:latin typeface="+mn-ea"/>
            </a:endParaRPr>
          </a:p>
        </p:txBody>
      </p:sp>
      <p:sp>
        <p:nvSpPr>
          <p:cNvPr id="6" name="角丸四角形吹き出し 5"/>
          <p:cNvSpPr/>
          <p:nvPr/>
        </p:nvSpPr>
        <p:spPr>
          <a:xfrm>
            <a:off x="784968" y="3073782"/>
            <a:ext cx="2691657" cy="876989"/>
          </a:xfrm>
          <a:prstGeom prst="wedgeRoundRectCallout">
            <a:avLst>
              <a:gd name="adj1" fmla="val -20570"/>
              <a:gd name="adj2" fmla="val -90339"/>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t>有の欄に「〇」の記載をしてください。</a:t>
            </a:r>
            <a:endParaRPr lang="ja-JP" altLang="ja-JP" b="1" dirty="0"/>
          </a:p>
        </p:txBody>
      </p:sp>
      <p:sp>
        <p:nvSpPr>
          <p:cNvPr id="31" name="テキスト ボックス 30">
            <a:extLst>
              <a:ext uri="{FF2B5EF4-FFF2-40B4-BE49-F238E27FC236}">
                <a16:creationId xmlns:a16="http://schemas.microsoft.com/office/drawing/2014/main" id="{A15456E5-B659-B838-6BAB-22A267F33764}"/>
              </a:ext>
            </a:extLst>
          </p:cNvPr>
          <p:cNvSpPr txBox="1"/>
          <p:nvPr/>
        </p:nvSpPr>
        <p:spPr>
          <a:xfrm>
            <a:off x="9475878" y="2226425"/>
            <a:ext cx="483466" cy="369332"/>
          </a:xfrm>
          <a:prstGeom prst="rect">
            <a:avLst/>
          </a:prstGeom>
          <a:noFill/>
        </p:spPr>
        <p:txBody>
          <a:bodyPr wrap="square" rtlCol="0">
            <a:spAutoFit/>
          </a:bodyPr>
          <a:lstStyle/>
          <a:p>
            <a:r>
              <a:rPr kumimoji="1" lang="en-US" altLang="ja-JP" b="1" dirty="0">
                <a:solidFill>
                  <a:schemeClr val="bg1"/>
                </a:solidFill>
                <a:latin typeface="+mn-ea"/>
              </a:rPr>
              <a:t>1</a:t>
            </a:r>
            <a:endParaRPr kumimoji="1" lang="ja-JP" altLang="en-US" b="1" dirty="0">
              <a:solidFill>
                <a:schemeClr val="bg1"/>
              </a:solidFill>
              <a:latin typeface="+mn-ea"/>
            </a:endParaRPr>
          </a:p>
        </p:txBody>
      </p:sp>
      <p:sp>
        <p:nvSpPr>
          <p:cNvPr id="36" name="テキスト ボックス 35">
            <a:extLst>
              <a:ext uri="{FF2B5EF4-FFF2-40B4-BE49-F238E27FC236}">
                <a16:creationId xmlns:a16="http://schemas.microsoft.com/office/drawing/2014/main" id="{A25D6B48-D584-EFA1-651C-B794D5E2E86A}"/>
              </a:ext>
            </a:extLst>
          </p:cNvPr>
          <p:cNvSpPr txBox="1"/>
          <p:nvPr/>
        </p:nvSpPr>
        <p:spPr>
          <a:xfrm>
            <a:off x="3847366" y="2981030"/>
            <a:ext cx="1197764" cy="369332"/>
          </a:xfrm>
          <a:prstGeom prst="rect">
            <a:avLst/>
          </a:prstGeom>
          <a:noFill/>
        </p:spPr>
        <p:txBody>
          <a:bodyPr wrap="none" rtlCol="0">
            <a:spAutoFit/>
          </a:bodyPr>
          <a:lstStyle/>
          <a:p>
            <a:r>
              <a:rPr kumimoji="1" lang="en-US" altLang="ja-JP" b="1" dirty="0">
                <a:solidFill>
                  <a:schemeClr val="bg1"/>
                </a:solidFill>
                <a:latin typeface="+mn-ea"/>
              </a:rPr>
              <a:t>832,635</a:t>
            </a:r>
            <a:endParaRPr kumimoji="1" lang="ja-JP" altLang="en-US" b="1" dirty="0">
              <a:solidFill>
                <a:schemeClr val="bg1"/>
              </a:solidFill>
              <a:latin typeface="+mn-ea"/>
            </a:endParaRPr>
          </a:p>
        </p:txBody>
      </p:sp>
      <p:sp>
        <p:nvSpPr>
          <p:cNvPr id="4" name="正方形/長方形 3">
            <a:extLst>
              <a:ext uri="{FF2B5EF4-FFF2-40B4-BE49-F238E27FC236}">
                <a16:creationId xmlns:a16="http://schemas.microsoft.com/office/drawing/2014/main" id="{D6B73990-D039-A994-123E-601F3D4657AC}"/>
              </a:ext>
            </a:extLst>
          </p:cNvPr>
          <p:cNvSpPr/>
          <p:nvPr/>
        </p:nvSpPr>
        <p:spPr>
          <a:xfrm>
            <a:off x="1224528" y="2131542"/>
            <a:ext cx="505331" cy="519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2574176-BA7F-9D84-8A7B-DBF5F541DCFC}"/>
              </a:ext>
            </a:extLst>
          </p:cNvPr>
          <p:cNvSpPr/>
          <p:nvPr/>
        </p:nvSpPr>
        <p:spPr>
          <a:xfrm>
            <a:off x="2564418" y="2160852"/>
            <a:ext cx="1540298" cy="435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254090674"/>
      </p:ext>
    </p:extLst>
  </p:cSld>
  <p:clrMapOvr>
    <a:masterClrMapping/>
  </p:clrMapOvr>
  <mc:AlternateContent xmlns:mc="http://schemas.openxmlformats.org/markup-compatibility/2006" xmlns:p14="http://schemas.microsoft.com/office/powerpoint/2010/main">
    <mc:Choice Requires="p14">
      <p:transition spd="slow" p14:dur="3500" advTm="43000"/>
    </mc:Choice>
    <mc:Fallback xmlns="">
      <p:transition spd="slow"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1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220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2200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2200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animBg="1"/>
      <p:bldP spid="6" grpId="0" animBg="1"/>
      <p:bldP spid="4"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7B04CBD6-F61C-6B7F-4F8B-2A443E9855F7}"/>
              </a:ext>
            </a:extLst>
          </p:cNvPr>
          <p:cNvPicPr>
            <a:picLocks noChangeAspect="1"/>
          </p:cNvPicPr>
          <p:nvPr/>
        </p:nvPicPr>
        <p:blipFill>
          <a:blip r:embed="rId4"/>
          <a:stretch>
            <a:fillRect/>
          </a:stretch>
        </p:blipFill>
        <p:spPr>
          <a:xfrm>
            <a:off x="719728" y="1472476"/>
            <a:ext cx="9910171" cy="5210902"/>
          </a:xfrm>
          <a:prstGeom prst="rect">
            <a:avLst/>
          </a:prstGeom>
        </p:spPr>
      </p:pic>
      <p:sp>
        <p:nvSpPr>
          <p:cNvPr id="2" name="タイトル 1"/>
          <p:cNvSpPr>
            <a:spLocks noGrp="1"/>
          </p:cNvSpPr>
          <p:nvPr>
            <p:ph type="title"/>
          </p:nvPr>
        </p:nvSpPr>
        <p:spPr>
          <a:xfrm>
            <a:off x="241386" y="332050"/>
            <a:ext cx="8596668" cy="1320800"/>
          </a:xfrm>
        </p:spPr>
        <p:txBody>
          <a:bodyPr>
            <a:normAutofit/>
          </a:bodyPr>
          <a:lstStyle/>
          <a:p>
            <a:r>
              <a:rPr lang="ja-JP" altLang="en-US" sz="3200" dirty="0"/>
              <a:t>（３）</a:t>
            </a:r>
            <a:r>
              <a:rPr kumimoji="1" lang="ja-JP" altLang="en-US" sz="3200" dirty="0"/>
              <a:t>個人別明細書③</a:t>
            </a:r>
            <a:br>
              <a:rPr lang="en-US" altLang="ja-JP" sz="3200" dirty="0"/>
            </a:br>
            <a:r>
              <a:rPr lang="ja-JP" altLang="en-US" sz="3200" dirty="0"/>
              <a:t>　　　</a:t>
            </a:r>
            <a:r>
              <a:rPr lang="ja-JP" altLang="en-US" sz="2800" dirty="0"/>
              <a:t>配偶者特別控除の記載</a:t>
            </a:r>
            <a:endParaRPr kumimoji="1" lang="ja-JP" altLang="en-US" sz="2800" dirty="0"/>
          </a:p>
        </p:txBody>
      </p:sp>
      <p:sp>
        <p:nvSpPr>
          <p:cNvPr id="7" name="スライド番号プレースホルダー 6"/>
          <p:cNvSpPr>
            <a:spLocks noGrp="1"/>
          </p:cNvSpPr>
          <p:nvPr>
            <p:ph type="sldNum" sz="quarter" idx="12"/>
          </p:nvPr>
        </p:nvSpPr>
        <p:spPr>
          <a:xfrm>
            <a:off x="11378623" y="6374578"/>
            <a:ext cx="683339" cy="365125"/>
          </a:xfrm>
        </p:spPr>
        <p:txBody>
          <a:bodyPr>
            <a:normAutofit fontScale="77500" lnSpcReduction="20000"/>
          </a:bodyPr>
          <a:lstStyle/>
          <a:p>
            <a:r>
              <a:rPr kumimoji="1" lang="en-US" altLang="ja-JP" sz="2800" dirty="0">
                <a:solidFill>
                  <a:schemeClr val="bg1"/>
                </a:solidFill>
              </a:rPr>
              <a:t>8</a:t>
            </a:r>
            <a:endParaRPr kumimoji="1" lang="ja-JP" altLang="en-US" sz="2800" dirty="0">
              <a:solidFill>
                <a:schemeClr val="bg1"/>
              </a:solidFill>
            </a:endParaRPr>
          </a:p>
        </p:txBody>
      </p:sp>
      <p:sp>
        <p:nvSpPr>
          <p:cNvPr id="12" name="テキスト ボックス 11"/>
          <p:cNvSpPr txBox="1"/>
          <p:nvPr/>
        </p:nvSpPr>
        <p:spPr>
          <a:xfrm>
            <a:off x="2569512" y="2266773"/>
            <a:ext cx="1274708" cy="369332"/>
          </a:xfrm>
          <a:prstGeom prst="rect">
            <a:avLst/>
          </a:prstGeom>
          <a:noFill/>
        </p:spPr>
        <p:txBody>
          <a:bodyPr wrap="none" rtlCol="0">
            <a:spAutoFit/>
          </a:bodyPr>
          <a:lstStyle/>
          <a:p>
            <a:r>
              <a:rPr kumimoji="1" lang="en-US" altLang="ja-JP" b="1" dirty="0">
                <a:solidFill>
                  <a:schemeClr val="bg1"/>
                </a:solidFill>
                <a:latin typeface="+mn-ea"/>
              </a:rPr>
              <a:t>360, 000</a:t>
            </a:r>
            <a:endParaRPr kumimoji="1" lang="ja-JP" altLang="en-US" b="1" dirty="0">
              <a:solidFill>
                <a:schemeClr val="bg1"/>
              </a:solidFill>
              <a:latin typeface="+mn-ea"/>
            </a:endParaRPr>
          </a:p>
        </p:txBody>
      </p:sp>
      <p:sp>
        <p:nvSpPr>
          <p:cNvPr id="13" name="テキスト ボックス 12"/>
          <p:cNvSpPr txBox="1"/>
          <p:nvPr/>
        </p:nvSpPr>
        <p:spPr>
          <a:xfrm>
            <a:off x="7313285" y="2421586"/>
            <a:ext cx="1314450" cy="369332"/>
          </a:xfrm>
          <a:prstGeom prst="rect">
            <a:avLst/>
          </a:prstGeom>
          <a:noFill/>
        </p:spPr>
        <p:txBody>
          <a:bodyPr wrap="square" rtlCol="0">
            <a:spAutoFit/>
          </a:bodyPr>
          <a:lstStyle/>
          <a:p>
            <a:r>
              <a:rPr kumimoji="1" lang="en-US" altLang="ja-JP" b="1" dirty="0">
                <a:latin typeface="+mn-ea"/>
              </a:rPr>
              <a:t>1          1</a:t>
            </a:r>
            <a:endParaRPr kumimoji="1" lang="ja-JP" altLang="en-US" b="1" dirty="0">
              <a:latin typeface="+mn-ea"/>
            </a:endParaRPr>
          </a:p>
        </p:txBody>
      </p:sp>
      <p:sp>
        <p:nvSpPr>
          <p:cNvPr id="14" name="テキスト ボックス 13"/>
          <p:cNvSpPr txBox="1"/>
          <p:nvPr/>
        </p:nvSpPr>
        <p:spPr>
          <a:xfrm>
            <a:off x="1838038" y="2938219"/>
            <a:ext cx="1562100" cy="369332"/>
          </a:xfrm>
          <a:prstGeom prst="rect">
            <a:avLst/>
          </a:prstGeom>
          <a:noFill/>
        </p:spPr>
        <p:txBody>
          <a:bodyPr wrap="square" rtlCol="0">
            <a:spAutoFit/>
          </a:bodyPr>
          <a:lstStyle/>
          <a:p>
            <a:r>
              <a:rPr lang="en-US" altLang="ja-JP" b="1" dirty="0">
                <a:latin typeface="+mn-ea"/>
              </a:rPr>
              <a:t>832,</a:t>
            </a:r>
            <a:r>
              <a:rPr lang="ja-JP" altLang="en-US" b="1" dirty="0">
                <a:latin typeface="+mn-ea"/>
              </a:rPr>
              <a:t>  </a:t>
            </a:r>
            <a:r>
              <a:rPr lang="en-US" altLang="ja-JP" b="1" dirty="0">
                <a:latin typeface="+mn-ea"/>
              </a:rPr>
              <a:t>635</a:t>
            </a:r>
          </a:p>
        </p:txBody>
      </p:sp>
      <p:sp>
        <p:nvSpPr>
          <p:cNvPr id="15" name="テキスト ボックス 14"/>
          <p:cNvSpPr txBox="1"/>
          <p:nvPr/>
        </p:nvSpPr>
        <p:spPr>
          <a:xfrm>
            <a:off x="5575361" y="3036522"/>
            <a:ext cx="1293579" cy="369332"/>
          </a:xfrm>
          <a:prstGeom prst="rect">
            <a:avLst/>
          </a:prstGeom>
          <a:noFill/>
        </p:spPr>
        <p:txBody>
          <a:bodyPr wrap="square" rtlCol="0">
            <a:spAutoFit/>
          </a:bodyPr>
          <a:lstStyle/>
          <a:p>
            <a:r>
              <a:rPr lang="en-US" altLang="ja-JP" b="1" dirty="0">
                <a:solidFill>
                  <a:schemeClr val="bg1"/>
                </a:solidFill>
                <a:latin typeface="+mn-ea"/>
              </a:rPr>
              <a:t>7</a:t>
            </a:r>
            <a:r>
              <a:rPr lang="ja-JP" altLang="en-US" b="1" dirty="0">
                <a:solidFill>
                  <a:schemeClr val="bg1"/>
                </a:solidFill>
                <a:latin typeface="+mn-ea"/>
              </a:rPr>
              <a:t>１</a:t>
            </a:r>
            <a:r>
              <a:rPr lang="en-US" altLang="ja-JP" b="1" dirty="0">
                <a:solidFill>
                  <a:schemeClr val="bg1"/>
                </a:solidFill>
                <a:latin typeface="+mn-ea"/>
              </a:rPr>
              <a:t>,550</a:t>
            </a:r>
            <a:endParaRPr lang="ja-JP" altLang="en-US" b="1" dirty="0">
              <a:solidFill>
                <a:schemeClr val="bg1"/>
              </a:solidFill>
              <a:latin typeface="+mn-ea"/>
            </a:endParaRPr>
          </a:p>
        </p:txBody>
      </p:sp>
      <p:sp>
        <p:nvSpPr>
          <p:cNvPr id="16" name="テキスト ボックス 15"/>
          <p:cNvSpPr txBox="1"/>
          <p:nvPr/>
        </p:nvSpPr>
        <p:spPr>
          <a:xfrm>
            <a:off x="7325379" y="3000906"/>
            <a:ext cx="1302355" cy="369332"/>
          </a:xfrm>
          <a:prstGeom prst="rect">
            <a:avLst/>
          </a:prstGeom>
          <a:noFill/>
        </p:spPr>
        <p:txBody>
          <a:bodyPr wrap="square" rtlCol="0">
            <a:spAutoFit/>
          </a:bodyPr>
          <a:lstStyle/>
          <a:p>
            <a:r>
              <a:rPr kumimoji="1" lang="en-US" altLang="ja-JP" b="1" dirty="0">
                <a:solidFill>
                  <a:schemeClr val="bg1"/>
                </a:solidFill>
                <a:latin typeface="+mn-ea"/>
              </a:rPr>
              <a:t>45, 000</a:t>
            </a:r>
          </a:p>
        </p:txBody>
      </p:sp>
      <p:sp>
        <p:nvSpPr>
          <p:cNvPr id="17" name="テキスト ボックス 16"/>
          <p:cNvSpPr txBox="1"/>
          <p:nvPr/>
        </p:nvSpPr>
        <p:spPr>
          <a:xfrm>
            <a:off x="8881498" y="3012092"/>
            <a:ext cx="1612002" cy="369332"/>
          </a:xfrm>
          <a:prstGeom prst="rect">
            <a:avLst/>
          </a:prstGeom>
          <a:noFill/>
        </p:spPr>
        <p:txBody>
          <a:bodyPr wrap="square" rtlCol="0">
            <a:spAutoFit/>
          </a:bodyPr>
          <a:lstStyle/>
          <a:p>
            <a:r>
              <a:rPr kumimoji="1" lang="en-US" altLang="ja-JP" b="1" dirty="0">
                <a:solidFill>
                  <a:schemeClr val="bg1"/>
                </a:solidFill>
                <a:latin typeface="+mn-ea"/>
              </a:rPr>
              <a:t>111,</a:t>
            </a:r>
            <a:r>
              <a:rPr lang="ja-JP" altLang="en-US" b="1" dirty="0">
                <a:solidFill>
                  <a:schemeClr val="bg1"/>
                </a:solidFill>
                <a:latin typeface="+mn-ea"/>
              </a:rPr>
              <a:t> </a:t>
            </a:r>
            <a:r>
              <a:rPr kumimoji="1" lang="en-US" altLang="ja-JP" b="1" dirty="0">
                <a:solidFill>
                  <a:schemeClr val="bg1"/>
                </a:solidFill>
                <a:latin typeface="+mn-ea"/>
              </a:rPr>
              <a:t>200</a:t>
            </a:r>
          </a:p>
        </p:txBody>
      </p:sp>
      <p:sp>
        <p:nvSpPr>
          <p:cNvPr id="18" name="テキスト ボックス 17"/>
          <p:cNvSpPr txBox="1"/>
          <p:nvPr/>
        </p:nvSpPr>
        <p:spPr>
          <a:xfrm>
            <a:off x="4162207" y="4302891"/>
            <a:ext cx="1080199" cy="646331"/>
          </a:xfrm>
          <a:prstGeom prst="rect">
            <a:avLst/>
          </a:prstGeom>
          <a:noFill/>
        </p:spPr>
        <p:txBody>
          <a:bodyPr wrap="square" rtlCol="0">
            <a:spAutoFit/>
          </a:bodyPr>
          <a:lstStyle/>
          <a:p>
            <a:r>
              <a:rPr kumimoji="1" lang="en-US" altLang="ja-JP" b="1" dirty="0">
                <a:latin typeface="+mn-ea"/>
              </a:rPr>
              <a:t>50,200</a:t>
            </a:r>
          </a:p>
          <a:p>
            <a:endParaRPr kumimoji="1" lang="ja-JP" altLang="en-US" dirty="0"/>
          </a:p>
        </p:txBody>
      </p:sp>
      <p:sp>
        <p:nvSpPr>
          <p:cNvPr id="19" name="テキスト ボックス 18"/>
          <p:cNvSpPr txBox="1"/>
          <p:nvPr/>
        </p:nvSpPr>
        <p:spPr>
          <a:xfrm>
            <a:off x="8041947" y="4373846"/>
            <a:ext cx="1171575" cy="369332"/>
          </a:xfrm>
          <a:prstGeom prst="rect">
            <a:avLst/>
          </a:prstGeom>
          <a:noFill/>
        </p:spPr>
        <p:txBody>
          <a:bodyPr wrap="square" rtlCol="0">
            <a:spAutoFit/>
          </a:bodyPr>
          <a:lstStyle/>
          <a:p>
            <a:r>
              <a:rPr kumimoji="1" lang="en-US" altLang="ja-JP" b="1" dirty="0">
                <a:latin typeface="+mn-ea"/>
              </a:rPr>
              <a:t>56,000</a:t>
            </a:r>
          </a:p>
        </p:txBody>
      </p:sp>
      <p:sp>
        <p:nvSpPr>
          <p:cNvPr id="20" name="テキスト ボックス 19"/>
          <p:cNvSpPr txBox="1"/>
          <p:nvPr/>
        </p:nvSpPr>
        <p:spPr>
          <a:xfrm>
            <a:off x="2696293" y="4901614"/>
            <a:ext cx="340158" cy="369332"/>
          </a:xfrm>
          <a:prstGeom prst="rect">
            <a:avLst/>
          </a:prstGeom>
          <a:noFill/>
        </p:spPr>
        <p:txBody>
          <a:bodyPr wrap="none" rtlCol="0">
            <a:spAutoFit/>
          </a:bodyPr>
          <a:lstStyle/>
          <a:p>
            <a:r>
              <a:rPr kumimoji="1" lang="en-US" altLang="ja-JP" b="1" dirty="0">
                <a:solidFill>
                  <a:schemeClr val="bg1"/>
                </a:solidFill>
                <a:latin typeface="+mn-ea"/>
              </a:rPr>
              <a:t>1</a:t>
            </a:r>
            <a:endParaRPr kumimoji="1" lang="ja-JP" altLang="en-US" b="1" dirty="0">
              <a:solidFill>
                <a:schemeClr val="bg1"/>
              </a:solidFill>
              <a:latin typeface="+mn-ea"/>
            </a:endParaRPr>
          </a:p>
        </p:txBody>
      </p:sp>
      <p:sp>
        <p:nvSpPr>
          <p:cNvPr id="21" name="テキスト ボックス 20"/>
          <p:cNvSpPr txBox="1"/>
          <p:nvPr/>
        </p:nvSpPr>
        <p:spPr>
          <a:xfrm>
            <a:off x="4374090" y="4836051"/>
            <a:ext cx="1726313" cy="369332"/>
          </a:xfrm>
          <a:prstGeom prst="rect">
            <a:avLst/>
          </a:prstGeom>
          <a:noFill/>
        </p:spPr>
        <p:txBody>
          <a:bodyPr wrap="square" rtlCol="0">
            <a:spAutoFit/>
          </a:bodyPr>
          <a:lstStyle/>
          <a:p>
            <a:r>
              <a:rPr kumimoji="1" lang="en-US" altLang="ja-JP" b="1" dirty="0">
                <a:latin typeface="+mn-ea"/>
              </a:rPr>
              <a:t>29   1   23</a:t>
            </a:r>
            <a:endParaRPr kumimoji="1" lang="ja-JP" altLang="en-US" b="1" dirty="0">
              <a:latin typeface="+mn-ea"/>
            </a:endParaRPr>
          </a:p>
        </p:txBody>
      </p:sp>
      <p:sp>
        <p:nvSpPr>
          <p:cNvPr id="22" name="テキスト ボックス 21"/>
          <p:cNvSpPr txBox="1"/>
          <p:nvPr/>
        </p:nvSpPr>
        <p:spPr>
          <a:xfrm>
            <a:off x="7406230" y="4871569"/>
            <a:ext cx="428625" cy="369332"/>
          </a:xfrm>
          <a:prstGeom prst="rect">
            <a:avLst/>
          </a:prstGeom>
          <a:noFill/>
        </p:spPr>
        <p:txBody>
          <a:bodyPr wrap="square" rtlCol="0">
            <a:spAutoFit/>
          </a:bodyPr>
          <a:lstStyle/>
          <a:p>
            <a:r>
              <a:rPr lang="ja-JP" altLang="en-US" b="1" dirty="0"/>
              <a:t>住</a:t>
            </a:r>
            <a:endParaRPr kumimoji="1" lang="ja-JP" altLang="en-US" b="1" dirty="0"/>
          </a:p>
        </p:txBody>
      </p:sp>
      <p:sp>
        <p:nvSpPr>
          <p:cNvPr id="23" name="テキスト ボックス 22"/>
          <p:cNvSpPr txBox="1"/>
          <p:nvPr/>
        </p:nvSpPr>
        <p:spPr>
          <a:xfrm>
            <a:off x="2370004" y="5451786"/>
            <a:ext cx="978153" cy="307777"/>
          </a:xfrm>
          <a:prstGeom prst="rect">
            <a:avLst/>
          </a:prstGeom>
          <a:noFill/>
        </p:spPr>
        <p:txBody>
          <a:bodyPr wrap="none" rtlCol="0">
            <a:spAutoFit/>
          </a:bodyPr>
          <a:lstStyle/>
          <a:p>
            <a:r>
              <a:rPr kumimoji="1" lang="en-US" altLang="ja-JP" sz="1400" b="1" dirty="0">
                <a:solidFill>
                  <a:schemeClr val="bg1"/>
                </a:solidFill>
                <a:latin typeface="+mn-ea"/>
              </a:rPr>
              <a:t>400,000</a:t>
            </a:r>
            <a:endParaRPr kumimoji="1" lang="ja-JP" altLang="en-US" sz="1400" b="1" dirty="0">
              <a:solidFill>
                <a:schemeClr val="bg1"/>
              </a:solidFill>
              <a:latin typeface="+mn-ea"/>
            </a:endParaRPr>
          </a:p>
        </p:txBody>
      </p:sp>
      <p:grpSp>
        <p:nvGrpSpPr>
          <p:cNvPr id="3" name="グループ化 2"/>
          <p:cNvGrpSpPr/>
          <p:nvPr/>
        </p:nvGrpSpPr>
        <p:grpSpPr>
          <a:xfrm>
            <a:off x="2198295" y="5895854"/>
            <a:ext cx="5069030" cy="867785"/>
            <a:chOff x="2255123" y="5704838"/>
            <a:chExt cx="5069030" cy="867785"/>
          </a:xfrm>
        </p:grpSpPr>
        <p:sp>
          <p:nvSpPr>
            <p:cNvPr id="24" name="テキスト ボックス 23"/>
            <p:cNvSpPr txBox="1"/>
            <p:nvPr/>
          </p:nvSpPr>
          <p:spPr>
            <a:xfrm>
              <a:off x="2533411" y="5704838"/>
              <a:ext cx="2253959" cy="584775"/>
            </a:xfrm>
            <a:prstGeom prst="rect">
              <a:avLst/>
            </a:prstGeom>
            <a:noFill/>
          </p:spPr>
          <p:txBody>
            <a:bodyPr wrap="square" rtlCol="0">
              <a:spAutoFit/>
            </a:bodyPr>
            <a:lstStyle/>
            <a:p>
              <a:r>
                <a:rPr kumimoji="1" lang="ja-JP" altLang="en-US" sz="1400" b="1" dirty="0">
                  <a:solidFill>
                    <a:schemeClr val="bg1"/>
                  </a:solidFill>
                  <a:latin typeface="+mn-ea"/>
                </a:rPr>
                <a:t>タイトウ　ハナコ</a:t>
              </a:r>
              <a:endParaRPr kumimoji="1" lang="en-US" altLang="ja-JP" sz="1400" b="1" dirty="0">
                <a:solidFill>
                  <a:schemeClr val="bg1"/>
                </a:solidFill>
                <a:latin typeface="+mn-ea"/>
              </a:endParaRPr>
            </a:p>
            <a:p>
              <a:r>
                <a:rPr lang="ja-JP" altLang="en-US" b="1" dirty="0">
                  <a:solidFill>
                    <a:schemeClr val="bg1"/>
                  </a:solidFill>
                  <a:latin typeface="+mn-ea"/>
                </a:rPr>
                <a:t>　台東　花子</a:t>
              </a:r>
              <a:endParaRPr kumimoji="1" lang="ja-JP" altLang="en-US" b="1" dirty="0">
                <a:solidFill>
                  <a:schemeClr val="bg1"/>
                </a:solidFill>
                <a:latin typeface="+mn-ea"/>
              </a:endParaRPr>
            </a:p>
          </p:txBody>
        </p:sp>
        <p:sp>
          <p:nvSpPr>
            <p:cNvPr id="25" name="テキスト ボックス 24"/>
            <p:cNvSpPr txBox="1"/>
            <p:nvPr/>
          </p:nvSpPr>
          <p:spPr>
            <a:xfrm>
              <a:off x="5899623" y="5968214"/>
              <a:ext cx="1424530" cy="307777"/>
            </a:xfrm>
            <a:prstGeom prst="rect">
              <a:avLst/>
            </a:prstGeom>
            <a:noFill/>
          </p:spPr>
          <p:txBody>
            <a:bodyPr wrap="square" rtlCol="0">
              <a:spAutoFit/>
            </a:bodyPr>
            <a:lstStyle/>
            <a:p>
              <a:r>
                <a:rPr kumimoji="1" lang="en-US" altLang="ja-JP" sz="1400" b="1" dirty="0">
                  <a:solidFill>
                    <a:schemeClr val="bg1"/>
                  </a:solidFill>
                  <a:latin typeface="+mn-ea"/>
                </a:rPr>
                <a:t>960,000</a:t>
              </a:r>
              <a:endParaRPr kumimoji="1" lang="ja-JP" altLang="en-US" sz="1400" b="1" dirty="0">
                <a:solidFill>
                  <a:schemeClr val="bg1"/>
                </a:solidFill>
                <a:latin typeface="+mn-ea"/>
              </a:endParaRPr>
            </a:p>
          </p:txBody>
        </p:sp>
        <p:sp>
          <p:nvSpPr>
            <p:cNvPr id="26" name="テキスト ボックス 25"/>
            <p:cNvSpPr txBox="1"/>
            <p:nvPr/>
          </p:nvSpPr>
          <p:spPr>
            <a:xfrm>
              <a:off x="2255123" y="6203291"/>
              <a:ext cx="3088374" cy="369332"/>
            </a:xfrm>
            <a:prstGeom prst="rect">
              <a:avLst/>
            </a:prstGeom>
            <a:noFill/>
          </p:spPr>
          <p:txBody>
            <a:bodyPr wrap="square" rtlCol="0">
              <a:spAutoFit/>
            </a:bodyPr>
            <a:lstStyle/>
            <a:p>
              <a:r>
                <a:rPr kumimoji="1" lang="en-US" altLang="ja-JP" b="1" dirty="0">
                  <a:solidFill>
                    <a:schemeClr val="bg1"/>
                  </a:solidFill>
                  <a:latin typeface="+mn-ea"/>
                </a:rPr>
                <a:t>0</a:t>
              </a:r>
              <a:r>
                <a:rPr lang="ja-JP" altLang="en-US" b="1" dirty="0">
                  <a:solidFill>
                    <a:schemeClr val="bg1"/>
                  </a:solidFill>
                  <a:latin typeface="+mn-ea"/>
                </a:rPr>
                <a:t> </a:t>
              </a:r>
              <a:r>
                <a:rPr kumimoji="1" lang="en-US" altLang="ja-JP" b="1" dirty="0">
                  <a:solidFill>
                    <a:schemeClr val="bg1"/>
                  </a:solidFill>
                  <a:latin typeface="+mn-ea"/>
                </a:rPr>
                <a:t>9 8 7 6 5 4 3 2 1 0 9</a:t>
              </a:r>
              <a:endParaRPr kumimoji="1" lang="ja-JP" altLang="en-US" b="1" dirty="0">
                <a:solidFill>
                  <a:schemeClr val="bg1"/>
                </a:solidFill>
                <a:latin typeface="+mn-ea"/>
              </a:endParaRPr>
            </a:p>
          </p:txBody>
        </p:sp>
      </p:grpSp>
      <p:sp>
        <p:nvSpPr>
          <p:cNvPr id="5" name="角丸四角形吹き出し 4"/>
          <p:cNvSpPr/>
          <p:nvPr/>
        </p:nvSpPr>
        <p:spPr>
          <a:xfrm>
            <a:off x="4163213" y="3912885"/>
            <a:ext cx="5029201" cy="1328016"/>
          </a:xfrm>
          <a:prstGeom prst="wedgeRoundRectCallout">
            <a:avLst>
              <a:gd name="adj1" fmla="val -34090"/>
              <a:gd name="adj2" fmla="val 72898"/>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dirty="0"/>
              <a:t>配偶者の氏名、フリガナ、個人番号</a:t>
            </a:r>
            <a:r>
              <a:rPr lang="ja-JP" altLang="en-US" dirty="0"/>
              <a:t>を</a:t>
            </a:r>
            <a:r>
              <a:rPr lang="ja-JP" altLang="ja-JP" dirty="0"/>
              <a:t>記載してください。また、その対象となる配偶者の</a:t>
            </a:r>
            <a:endParaRPr lang="en-US" altLang="ja-JP" dirty="0"/>
          </a:p>
          <a:p>
            <a:r>
              <a:rPr lang="ja-JP" altLang="ja-JP" dirty="0"/>
              <a:t>合計所得金額も記載してください。</a:t>
            </a:r>
          </a:p>
        </p:txBody>
      </p:sp>
      <p:sp>
        <p:nvSpPr>
          <p:cNvPr id="4" name="角丸四角形吹き出し 3"/>
          <p:cNvSpPr/>
          <p:nvPr/>
        </p:nvSpPr>
        <p:spPr>
          <a:xfrm>
            <a:off x="5045262" y="1707819"/>
            <a:ext cx="4732732" cy="981300"/>
          </a:xfrm>
          <a:prstGeom prst="wedgeRoundRectCallout">
            <a:avLst>
              <a:gd name="adj1" fmla="val -59639"/>
              <a:gd name="adj2" fmla="val 12773"/>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ja-JP" dirty="0"/>
              <a:t>「給与所得者の配偶者控除等申告書」</a:t>
            </a:r>
            <a:endParaRPr lang="en-US" altLang="ja-JP" dirty="0"/>
          </a:p>
          <a:p>
            <a:r>
              <a:rPr lang="ja-JP" altLang="ja-JP" dirty="0"/>
              <a:t>により計算した</a:t>
            </a:r>
            <a:r>
              <a:rPr lang="ja-JP" altLang="en-US" dirty="0"/>
              <a:t>、</a:t>
            </a:r>
            <a:r>
              <a:rPr lang="ja-JP" altLang="ja-JP" dirty="0"/>
              <a:t>配偶者特別控除額を記載し</a:t>
            </a:r>
            <a:r>
              <a:rPr lang="ja-JP" altLang="en-US" dirty="0"/>
              <a:t>てください</a:t>
            </a:r>
            <a:r>
              <a:rPr lang="ja-JP" altLang="ja-JP" dirty="0"/>
              <a:t>。</a:t>
            </a:r>
          </a:p>
        </p:txBody>
      </p:sp>
      <p:sp>
        <p:nvSpPr>
          <p:cNvPr id="6" name="角丸四角形吹き出し 5"/>
          <p:cNvSpPr/>
          <p:nvPr/>
        </p:nvSpPr>
        <p:spPr>
          <a:xfrm>
            <a:off x="875871" y="3334486"/>
            <a:ext cx="2988266" cy="743441"/>
          </a:xfrm>
          <a:prstGeom prst="wedgeRoundRectCallout">
            <a:avLst>
              <a:gd name="adj1" fmla="val -36184"/>
              <a:gd name="adj2" fmla="val -155216"/>
              <a:gd name="adj3" fmla="val 1666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t>「〇」の記載は不要です。</a:t>
            </a:r>
            <a:endParaRPr lang="ja-JP" altLang="ja-JP" b="1" dirty="0"/>
          </a:p>
        </p:txBody>
      </p:sp>
      <p:sp>
        <p:nvSpPr>
          <p:cNvPr id="11" name="テキスト ボックス 10">
            <a:extLst>
              <a:ext uri="{FF2B5EF4-FFF2-40B4-BE49-F238E27FC236}">
                <a16:creationId xmlns:a16="http://schemas.microsoft.com/office/drawing/2014/main" id="{4A2136DD-9E1D-D371-B98B-A8564182A896}"/>
              </a:ext>
            </a:extLst>
          </p:cNvPr>
          <p:cNvSpPr txBox="1"/>
          <p:nvPr/>
        </p:nvSpPr>
        <p:spPr>
          <a:xfrm>
            <a:off x="3673786" y="3018670"/>
            <a:ext cx="1293579" cy="369332"/>
          </a:xfrm>
          <a:prstGeom prst="rect">
            <a:avLst/>
          </a:prstGeom>
          <a:noFill/>
        </p:spPr>
        <p:txBody>
          <a:bodyPr wrap="square" rtlCol="0">
            <a:spAutoFit/>
          </a:bodyPr>
          <a:lstStyle/>
          <a:p>
            <a:r>
              <a:rPr lang="en-US" altLang="ja-JP" b="1" dirty="0">
                <a:solidFill>
                  <a:schemeClr val="bg1"/>
                </a:solidFill>
                <a:latin typeface="+mn-ea"/>
              </a:rPr>
              <a:t>832,635</a:t>
            </a:r>
            <a:endParaRPr lang="ja-JP" altLang="en-US" b="1" dirty="0">
              <a:solidFill>
                <a:schemeClr val="bg1"/>
              </a:solidFill>
              <a:latin typeface="+mn-ea"/>
            </a:endParaRPr>
          </a:p>
        </p:txBody>
      </p:sp>
      <p:sp>
        <p:nvSpPr>
          <p:cNvPr id="27" name="正方形/長方形 26">
            <a:extLst>
              <a:ext uri="{FF2B5EF4-FFF2-40B4-BE49-F238E27FC236}">
                <a16:creationId xmlns:a16="http://schemas.microsoft.com/office/drawing/2014/main" id="{F6122B55-E2DA-812E-8337-E7EA07F2474D}"/>
              </a:ext>
            </a:extLst>
          </p:cNvPr>
          <p:cNvSpPr/>
          <p:nvPr/>
        </p:nvSpPr>
        <p:spPr>
          <a:xfrm>
            <a:off x="1132737" y="5818580"/>
            <a:ext cx="5736203" cy="9329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32B5008A-55BE-7627-D16B-AB5CFA46FD70}"/>
              </a:ext>
            </a:extLst>
          </p:cNvPr>
          <p:cNvSpPr/>
          <p:nvPr/>
        </p:nvSpPr>
        <p:spPr>
          <a:xfrm>
            <a:off x="2189942" y="2160545"/>
            <a:ext cx="1882891" cy="508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D3845EE9-1DAB-7199-6962-CF6C3095F268}"/>
              </a:ext>
            </a:extLst>
          </p:cNvPr>
          <p:cNvSpPr/>
          <p:nvPr/>
        </p:nvSpPr>
        <p:spPr>
          <a:xfrm>
            <a:off x="956026" y="2177960"/>
            <a:ext cx="522973" cy="4838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024380193"/>
      </p:ext>
    </p:extLst>
  </p:cSld>
  <p:clrMapOvr>
    <a:masterClrMapping/>
  </p:clrMapOvr>
  <mc:AlternateContent xmlns:mc="http://schemas.openxmlformats.org/markup-compatibility/2006" xmlns:p14="http://schemas.microsoft.com/office/powerpoint/2010/main">
    <mc:Choice Requires="p14">
      <p:transition spd="slow" p14:dur="3500" advTm="38000"/>
    </mc:Choice>
    <mc:Fallback xmlns="">
      <p:transition spd="slow"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1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215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2200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2200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2200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27"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4|14.3|24.8"/>
</p:tagLst>
</file>

<file path=ppt/tags/tag10.xml><?xml version="1.0" encoding="utf-8"?>
<p:tagLst xmlns:a="http://schemas.openxmlformats.org/drawingml/2006/main" xmlns:r="http://schemas.openxmlformats.org/officeDocument/2006/relationships" xmlns:p="http://schemas.openxmlformats.org/presentationml/2006/main">
  <p:tag name="TIMING" val="|5.2|25.3"/>
</p:tagLst>
</file>

<file path=ppt/tags/tag11.xml><?xml version="1.0" encoding="utf-8"?>
<p:tagLst xmlns:a="http://schemas.openxmlformats.org/drawingml/2006/main" xmlns:r="http://schemas.openxmlformats.org/officeDocument/2006/relationships" xmlns:p="http://schemas.openxmlformats.org/presentationml/2006/main">
  <p:tag name="TIMING" val="|5.2|25.3"/>
</p:tagLst>
</file>

<file path=ppt/tags/tag12.xml><?xml version="1.0" encoding="utf-8"?>
<p:tagLst xmlns:a="http://schemas.openxmlformats.org/drawingml/2006/main" xmlns:r="http://schemas.openxmlformats.org/officeDocument/2006/relationships" xmlns:p="http://schemas.openxmlformats.org/presentationml/2006/main">
  <p:tag name="TIMING" val="|5.2|25.3"/>
</p:tagLst>
</file>

<file path=ppt/tags/tag13.xml><?xml version="1.0" encoding="utf-8"?>
<p:tagLst xmlns:a="http://schemas.openxmlformats.org/drawingml/2006/main" xmlns:r="http://schemas.openxmlformats.org/officeDocument/2006/relationships" xmlns:p="http://schemas.openxmlformats.org/presentationml/2006/main">
  <p:tag name="TIMING" val="|9.7|2.9|14.9"/>
</p:tagLst>
</file>

<file path=ppt/tags/tag14.xml><?xml version="1.0" encoding="utf-8"?>
<p:tagLst xmlns:a="http://schemas.openxmlformats.org/drawingml/2006/main" xmlns:r="http://schemas.openxmlformats.org/officeDocument/2006/relationships" xmlns:p="http://schemas.openxmlformats.org/presentationml/2006/main">
  <p:tag name="TIMING" val="|5"/>
</p:tagLst>
</file>

<file path=ppt/tags/tag15.xml><?xml version="1.0" encoding="utf-8"?>
<p:tagLst xmlns:a="http://schemas.openxmlformats.org/drawingml/2006/main" xmlns:r="http://schemas.openxmlformats.org/officeDocument/2006/relationships" xmlns:p="http://schemas.openxmlformats.org/presentationml/2006/main">
  <p:tag name="TIMING" val="|6.5|10|11.4"/>
</p:tagLst>
</file>

<file path=ppt/tags/tag16.xml><?xml version="1.0" encoding="utf-8"?>
<p:tagLst xmlns:a="http://schemas.openxmlformats.org/drawingml/2006/main" xmlns:r="http://schemas.openxmlformats.org/officeDocument/2006/relationships" xmlns:p="http://schemas.openxmlformats.org/presentationml/2006/main">
  <p:tag name="TIMING" val="|5.8|17.1|23.7|8.4"/>
</p:tagLst>
</file>

<file path=ppt/tags/tag2.xml><?xml version="1.0" encoding="utf-8"?>
<p:tagLst xmlns:a="http://schemas.openxmlformats.org/drawingml/2006/main" xmlns:r="http://schemas.openxmlformats.org/officeDocument/2006/relationships" xmlns:p="http://schemas.openxmlformats.org/presentationml/2006/main">
  <p:tag name="TIMING" val="|10.4|14.3|24.8"/>
</p:tagLst>
</file>

<file path=ppt/tags/tag3.xml><?xml version="1.0" encoding="utf-8"?>
<p:tagLst xmlns:a="http://schemas.openxmlformats.org/drawingml/2006/main" xmlns:r="http://schemas.openxmlformats.org/officeDocument/2006/relationships" xmlns:p="http://schemas.openxmlformats.org/presentationml/2006/main">
  <p:tag name="TIMING" val="|10.4|14.3|24.8"/>
</p:tagLst>
</file>

<file path=ppt/tags/tag4.xml><?xml version="1.0" encoding="utf-8"?>
<p:tagLst xmlns:a="http://schemas.openxmlformats.org/drawingml/2006/main" xmlns:r="http://schemas.openxmlformats.org/officeDocument/2006/relationships" xmlns:p="http://schemas.openxmlformats.org/presentationml/2006/main">
  <p:tag name="TIMING" val="|7.8|4.9"/>
</p:tagLst>
</file>

<file path=ppt/tags/tag5.xml><?xml version="1.0" encoding="utf-8"?>
<p:tagLst xmlns:a="http://schemas.openxmlformats.org/drawingml/2006/main" xmlns:r="http://schemas.openxmlformats.org/officeDocument/2006/relationships" xmlns:p="http://schemas.openxmlformats.org/presentationml/2006/main">
  <p:tag name="TIMING" val="|5.3|16.5"/>
</p:tagLst>
</file>

<file path=ppt/tags/tag6.xml><?xml version="1.0" encoding="utf-8"?>
<p:tagLst xmlns:a="http://schemas.openxmlformats.org/drawingml/2006/main" xmlns:r="http://schemas.openxmlformats.org/officeDocument/2006/relationships" xmlns:p="http://schemas.openxmlformats.org/presentationml/2006/main">
  <p:tag name="TIMING" val="|6|31.8"/>
</p:tagLst>
</file>

<file path=ppt/tags/tag7.xml><?xml version="1.0" encoding="utf-8"?>
<p:tagLst xmlns:a="http://schemas.openxmlformats.org/drawingml/2006/main" xmlns:r="http://schemas.openxmlformats.org/officeDocument/2006/relationships" xmlns:p="http://schemas.openxmlformats.org/presentationml/2006/main">
  <p:tag name="TIMING" val="|5.5|7.4"/>
</p:tagLst>
</file>

<file path=ppt/tags/tag8.xml><?xml version="1.0" encoding="utf-8"?>
<p:tagLst xmlns:a="http://schemas.openxmlformats.org/drawingml/2006/main" xmlns:r="http://schemas.openxmlformats.org/officeDocument/2006/relationships" xmlns:p="http://schemas.openxmlformats.org/presentationml/2006/main">
  <p:tag name="TIMING" val="|5.6"/>
</p:tagLst>
</file>

<file path=ppt/tags/tag9.xml><?xml version="1.0" encoding="utf-8"?>
<p:tagLst xmlns:a="http://schemas.openxmlformats.org/drawingml/2006/main" xmlns:r="http://schemas.openxmlformats.org/officeDocument/2006/relationships" xmlns:p="http://schemas.openxmlformats.org/presentationml/2006/main">
  <p:tag name="TIMING" val="|6.5|13.6|19.5"/>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0</TotalTime>
  <Words>2527</Words>
  <Application>Microsoft Office PowerPoint</Application>
  <PresentationFormat>ワイド画面</PresentationFormat>
  <Paragraphs>349</Paragraphs>
  <Slides>23</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23</vt:i4>
      </vt:variant>
    </vt:vector>
  </HeadingPairs>
  <TitlesOfParts>
    <vt:vector size="33" baseType="lpstr">
      <vt:lpstr>ＭＳ 明朝</vt:lpstr>
      <vt:lpstr>Calibri</vt:lpstr>
      <vt:lpstr>Calibri Light</vt:lpstr>
      <vt:lpstr>Century Gothic</vt:lpstr>
      <vt:lpstr>Trebuchet MS</vt:lpstr>
      <vt:lpstr>Wingdings</vt:lpstr>
      <vt:lpstr>Wingdings 2</vt:lpstr>
      <vt:lpstr>Wingdings 3</vt:lpstr>
      <vt:lpstr>HDOfficeLightV0</vt:lpstr>
      <vt:lpstr>スライス</vt:lpstr>
      <vt:lpstr>給与支払報告書等の提出 及び記載方法について</vt:lpstr>
      <vt:lpstr>１　給与支払報告書の提出について</vt:lpstr>
      <vt:lpstr>２　主な改正事項</vt:lpstr>
      <vt:lpstr>PowerPoint プレゼンテーション</vt:lpstr>
      <vt:lpstr>3　給与支払報告書の記載方法　 （１）総括表</vt:lpstr>
      <vt:lpstr>（２）普通徴収切替理由書</vt:lpstr>
      <vt:lpstr>（３）個人別明細書①</vt:lpstr>
      <vt:lpstr>（３）個人別明細書② 　　　配偶者控除の記載</vt:lpstr>
      <vt:lpstr>（３）個人別明細書③ 　　　配偶者特別控除の記載</vt:lpstr>
      <vt:lpstr>（３）個人別明細書④ 　　　同一生計配偶者(控除対象配偶者を除く)が 　　 　障害者である場合の記載</vt:lpstr>
      <vt:lpstr>（３）個人別明細書⑤ 　　　退職手当等のある被扶養者がいる場合の記載</vt:lpstr>
      <vt:lpstr>（３）個人別明細書⑥ 　　  前職分の給与等を含む場合の記載</vt:lpstr>
      <vt:lpstr>（３）個人別明細書⑦ 　　  住宅借入金等特別控除の記載</vt:lpstr>
      <vt:lpstr>（３）個人別明細書⑧ 　　  非居住者・青色専従者・租税条約適用者の場合</vt:lpstr>
      <vt:lpstr>（３）個人別明細書⑨ 　　  控除対象扶養親族が非居住者の場合</vt:lpstr>
      <vt:lpstr>（３）個人別明細書⑩ 　　  特定親族特別控除の適用を受けた場合</vt:lpstr>
      <vt:lpstr>4　給与支払報告書の提出方法 </vt:lpstr>
      <vt:lpstr>５　給与所得者異動届出書について</vt:lpstr>
      <vt:lpstr>６　注意点①</vt:lpstr>
      <vt:lpstr>　注意点②</vt:lpstr>
      <vt:lpstr>７　　ＬＴＡＸによる電子申告について</vt:lpstr>
      <vt:lpstr>８　特別徴収税額通知の電子化</vt:lpstr>
      <vt:lpstr>9　台東区ホームページ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2025-10-23T04:52:20Z</dcterms:created>
  <dcterms:modified xsi:type="dcterms:W3CDTF">2025-10-31T02:22:31Z</dcterms:modified>
  <cp:contentStatus/>
</cp:coreProperties>
</file>